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8"/>
  </p:notesMasterIdLst>
  <p:handoutMasterIdLst>
    <p:handoutMasterId r:id="rId39"/>
  </p:handoutMasterIdLst>
  <p:sldIdLst>
    <p:sldId id="1095" r:id="rId2"/>
    <p:sldId id="971" r:id="rId3"/>
    <p:sldId id="1026" r:id="rId4"/>
    <p:sldId id="1029" r:id="rId5"/>
    <p:sldId id="1094" r:id="rId6"/>
    <p:sldId id="1096" r:id="rId7"/>
    <p:sldId id="1097" r:id="rId8"/>
    <p:sldId id="1098" r:id="rId9"/>
    <p:sldId id="1099" r:id="rId10"/>
    <p:sldId id="1100" r:id="rId11"/>
    <p:sldId id="1087" r:id="rId12"/>
    <p:sldId id="973" r:id="rId13"/>
    <p:sldId id="976" r:id="rId14"/>
    <p:sldId id="977" r:id="rId15"/>
    <p:sldId id="975" r:id="rId16"/>
    <p:sldId id="1074" r:id="rId17"/>
    <p:sldId id="1078" r:id="rId18"/>
    <p:sldId id="1076" r:id="rId19"/>
    <p:sldId id="1091" r:id="rId20"/>
    <p:sldId id="1069" r:id="rId21"/>
    <p:sldId id="1070" r:id="rId22"/>
    <p:sldId id="1071" r:id="rId23"/>
    <p:sldId id="1073" r:id="rId24"/>
    <p:sldId id="1077" r:id="rId25"/>
    <p:sldId id="1092" r:id="rId26"/>
    <p:sldId id="1083" r:id="rId27"/>
    <p:sldId id="1085" r:id="rId28"/>
    <p:sldId id="1084" r:id="rId29"/>
    <p:sldId id="1086" r:id="rId30"/>
    <p:sldId id="1088" r:id="rId31"/>
    <p:sldId id="1089" r:id="rId32"/>
    <p:sldId id="1090" r:id="rId33"/>
    <p:sldId id="1082" r:id="rId34"/>
    <p:sldId id="1079" r:id="rId35"/>
    <p:sldId id="1093" r:id="rId36"/>
    <p:sldId id="969" r:id="rId37"/>
  </p:sldIdLst>
  <p:sldSz cx="9144000" cy="6858000" type="screen4x3"/>
  <p:notesSz cx="6935788" cy="9220200"/>
  <p:defaultTextStyle>
    <a:defPPr>
      <a:defRPr lang="en-US"/>
    </a:defPPr>
    <a:lvl1pPr algn="l" rtl="0" eaLnBrk="0" fontAlgn="base" hangingPunct="0">
      <a:spcBef>
        <a:spcPct val="0"/>
      </a:spcBef>
      <a:spcAft>
        <a:spcPct val="0"/>
      </a:spcAft>
      <a:defRPr sz="2800" b="1" kern="1200">
        <a:solidFill>
          <a:schemeClr val="tx2"/>
        </a:solidFill>
        <a:latin typeface="Arial" charset="0"/>
        <a:ea typeface="+mn-ea"/>
        <a:cs typeface="+mn-cs"/>
      </a:defRPr>
    </a:lvl1pPr>
    <a:lvl2pPr marL="457200" algn="l" rtl="0" eaLnBrk="0" fontAlgn="base" hangingPunct="0">
      <a:spcBef>
        <a:spcPct val="0"/>
      </a:spcBef>
      <a:spcAft>
        <a:spcPct val="0"/>
      </a:spcAft>
      <a:defRPr sz="2800" b="1" kern="1200">
        <a:solidFill>
          <a:schemeClr val="tx2"/>
        </a:solidFill>
        <a:latin typeface="Arial" charset="0"/>
        <a:ea typeface="+mn-ea"/>
        <a:cs typeface="+mn-cs"/>
      </a:defRPr>
    </a:lvl2pPr>
    <a:lvl3pPr marL="914400" algn="l" rtl="0" eaLnBrk="0" fontAlgn="base" hangingPunct="0">
      <a:spcBef>
        <a:spcPct val="0"/>
      </a:spcBef>
      <a:spcAft>
        <a:spcPct val="0"/>
      </a:spcAft>
      <a:defRPr sz="2800" b="1" kern="1200">
        <a:solidFill>
          <a:schemeClr val="tx2"/>
        </a:solidFill>
        <a:latin typeface="Arial" charset="0"/>
        <a:ea typeface="+mn-ea"/>
        <a:cs typeface="+mn-cs"/>
      </a:defRPr>
    </a:lvl3pPr>
    <a:lvl4pPr marL="1371600" algn="l" rtl="0" eaLnBrk="0" fontAlgn="base" hangingPunct="0">
      <a:spcBef>
        <a:spcPct val="0"/>
      </a:spcBef>
      <a:spcAft>
        <a:spcPct val="0"/>
      </a:spcAft>
      <a:defRPr sz="2800" b="1" kern="1200">
        <a:solidFill>
          <a:schemeClr val="tx2"/>
        </a:solidFill>
        <a:latin typeface="Arial" charset="0"/>
        <a:ea typeface="+mn-ea"/>
        <a:cs typeface="+mn-cs"/>
      </a:defRPr>
    </a:lvl4pPr>
    <a:lvl5pPr marL="1828800" algn="l" rtl="0" eaLnBrk="0" fontAlgn="base" hangingPunct="0">
      <a:spcBef>
        <a:spcPct val="0"/>
      </a:spcBef>
      <a:spcAft>
        <a:spcPct val="0"/>
      </a:spcAft>
      <a:defRPr sz="2800" b="1" kern="1200">
        <a:solidFill>
          <a:schemeClr val="tx2"/>
        </a:solidFill>
        <a:latin typeface="Arial" charset="0"/>
        <a:ea typeface="+mn-ea"/>
        <a:cs typeface="+mn-cs"/>
      </a:defRPr>
    </a:lvl5pPr>
    <a:lvl6pPr marL="2286000" algn="l" defTabSz="914400" rtl="0" eaLnBrk="1" latinLnBrk="0" hangingPunct="1">
      <a:defRPr sz="2800" b="1" kern="1200">
        <a:solidFill>
          <a:schemeClr val="tx2"/>
        </a:solidFill>
        <a:latin typeface="Arial" charset="0"/>
        <a:ea typeface="+mn-ea"/>
        <a:cs typeface="+mn-cs"/>
      </a:defRPr>
    </a:lvl6pPr>
    <a:lvl7pPr marL="2743200" algn="l" defTabSz="914400" rtl="0" eaLnBrk="1" latinLnBrk="0" hangingPunct="1">
      <a:defRPr sz="2800" b="1" kern="1200">
        <a:solidFill>
          <a:schemeClr val="tx2"/>
        </a:solidFill>
        <a:latin typeface="Arial" charset="0"/>
        <a:ea typeface="+mn-ea"/>
        <a:cs typeface="+mn-cs"/>
      </a:defRPr>
    </a:lvl7pPr>
    <a:lvl8pPr marL="3200400" algn="l" defTabSz="914400" rtl="0" eaLnBrk="1" latinLnBrk="0" hangingPunct="1">
      <a:defRPr sz="2800" b="1" kern="1200">
        <a:solidFill>
          <a:schemeClr val="tx2"/>
        </a:solidFill>
        <a:latin typeface="Arial" charset="0"/>
        <a:ea typeface="+mn-ea"/>
        <a:cs typeface="+mn-cs"/>
      </a:defRPr>
    </a:lvl8pPr>
    <a:lvl9pPr marL="3657600" algn="l" defTabSz="914400" rtl="0" eaLnBrk="1" latinLnBrk="0" hangingPunct="1">
      <a:defRPr sz="28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E0A500"/>
    <a:srgbClr val="E6AD3C"/>
    <a:srgbClr val="B2B2B2"/>
    <a:srgbClr val="B4B4B4"/>
    <a:srgbClr val="BEBEBE"/>
    <a:srgbClr val="A42700"/>
    <a:srgbClr val="CB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07" autoAdjust="0"/>
  </p:normalViewPr>
  <p:slideViewPr>
    <p:cSldViewPr>
      <p:cViewPr>
        <p:scale>
          <a:sx n="75" d="100"/>
          <a:sy n="75" d="100"/>
        </p:scale>
        <p:origin x="-89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0"/>
    </p:cViewPr>
  </p:sorterViewPr>
  <p:notesViewPr>
    <p:cSldViewPr>
      <p:cViewPr>
        <p:scale>
          <a:sx n="100" d="100"/>
          <a:sy n="100" d="100"/>
        </p:scale>
        <p:origin x="-756" y="726"/>
      </p:cViewPr>
      <p:guideLst>
        <p:guide orient="horz" pos="2904"/>
        <p:guide pos="218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897" tIns="46449" rIns="92897" bIns="46449" numCol="1" anchor="t" anchorCtr="0" compatLnSpc="1">
            <a:prstTxWarp prst="textNoShape">
              <a:avLst/>
            </a:prstTxWarp>
          </a:bodyPr>
          <a:lstStyle>
            <a:lvl1pPr defTabSz="930275">
              <a:defRPr sz="1200" b="0">
                <a:solidFill>
                  <a:schemeClr val="tx1"/>
                </a:solidFill>
                <a:latin typeface="Times New Roman" pitchFamily="18" charset="0"/>
              </a:defRPr>
            </a:lvl1pPr>
          </a:lstStyle>
          <a:p>
            <a:endParaRPr lang="en-US" dirty="0"/>
          </a:p>
        </p:txBody>
      </p:sp>
      <p:sp>
        <p:nvSpPr>
          <p:cNvPr id="21507" name="Rectangle 3"/>
          <p:cNvSpPr>
            <a:spLocks noGrp="1" noChangeArrowheads="1"/>
          </p:cNvSpPr>
          <p:nvPr>
            <p:ph type="dt" sz="quarter" idx="1"/>
          </p:nvPr>
        </p:nvSpPr>
        <p:spPr bwMode="auto">
          <a:xfrm>
            <a:off x="3930650" y="0"/>
            <a:ext cx="3005138" cy="461963"/>
          </a:xfrm>
          <a:prstGeom prst="rect">
            <a:avLst/>
          </a:prstGeom>
          <a:noFill/>
          <a:ln w="9525">
            <a:noFill/>
            <a:miter lim="800000"/>
            <a:headEnd/>
            <a:tailEnd/>
          </a:ln>
          <a:effectLst/>
        </p:spPr>
        <p:txBody>
          <a:bodyPr vert="horz" wrap="square" lIns="92897" tIns="46449" rIns="92897" bIns="46449" numCol="1" anchor="t" anchorCtr="0" compatLnSpc="1">
            <a:prstTxWarp prst="textNoShape">
              <a:avLst/>
            </a:prstTxWarp>
          </a:bodyPr>
          <a:lstStyle>
            <a:lvl1pPr algn="r" defTabSz="930275">
              <a:defRPr sz="1200" b="0">
                <a:solidFill>
                  <a:schemeClr val="tx1"/>
                </a:solidFill>
                <a:latin typeface="Times New Roman" pitchFamily="18" charset="0"/>
              </a:defRPr>
            </a:lvl1pPr>
          </a:lstStyle>
          <a:p>
            <a:endParaRPr lang="en-US" dirty="0"/>
          </a:p>
        </p:txBody>
      </p:sp>
      <p:sp>
        <p:nvSpPr>
          <p:cNvPr id="21508"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897" tIns="46449" rIns="92897" bIns="46449" numCol="1" anchor="b" anchorCtr="0" compatLnSpc="1">
            <a:prstTxWarp prst="textNoShape">
              <a:avLst/>
            </a:prstTxWarp>
          </a:bodyPr>
          <a:lstStyle>
            <a:lvl1pPr defTabSz="930275">
              <a:defRPr sz="1200" b="0">
                <a:solidFill>
                  <a:schemeClr val="tx1"/>
                </a:solidFill>
                <a:latin typeface="Times New Roman" pitchFamily="18" charset="0"/>
              </a:defRPr>
            </a:lvl1pPr>
          </a:lstStyle>
          <a:p>
            <a:endParaRPr lang="en-US" dirty="0"/>
          </a:p>
        </p:txBody>
      </p:sp>
      <p:sp>
        <p:nvSpPr>
          <p:cNvPr id="21509" name="Rectangle 5"/>
          <p:cNvSpPr>
            <a:spLocks noGrp="1" noChangeArrowheads="1"/>
          </p:cNvSpPr>
          <p:nvPr>
            <p:ph type="sldNum" sz="quarter" idx="3"/>
          </p:nvPr>
        </p:nvSpPr>
        <p:spPr bwMode="auto">
          <a:xfrm>
            <a:off x="3930650" y="8758238"/>
            <a:ext cx="3005138" cy="461962"/>
          </a:xfrm>
          <a:prstGeom prst="rect">
            <a:avLst/>
          </a:prstGeom>
          <a:noFill/>
          <a:ln w="9525">
            <a:noFill/>
            <a:miter lim="800000"/>
            <a:headEnd/>
            <a:tailEnd/>
          </a:ln>
          <a:effectLst/>
        </p:spPr>
        <p:txBody>
          <a:bodyPr vert="horz" wrap="square" lIns="92897" tIns="46449" rIns="92897" bIns="46449" numCol="1" anchor="b" anchorCtr="0" compatLnSpc="1">
            <a:prstTxWarp prst="textNoShape">
              <a:avLst/>
            </a:prstTxWarp>
          </a:bodyPr>
          <a:lstStyle>
            <a:lvl1pPr algn="r" defTabSz="930275">
              <a:defRPr sz="1200" b="0">
                <a:solidFill>
                  <a:schemeClr val="tx1"/>
                </a:solidFill>
                <a:latin typeface="Times New Roman" pitchFamily="18" charset="0"/>
              </a:defRPr>
            </a:lvl1pPr>
          </a:lstStyle>
          <a:p>
            <a:fld id="{25E39639-50F2-4D32-B8B8-AADC86BA5519}" type="slidenum">
              <a:rPr lang="en-US"/>
              <a:pPr/>
              <a:t>‹#›</a:t>
            </a:fld>
            <a:endParaRPr lang="en-US" dirty="0"/>
          </a:p>
        </p:txBody>
      </p:sp>
    </p:spTree>
    <p:extLst>
      <p:ext uri="{BB962C8B-B14F-4D97-AF65-F5344CB8AC3E}">
        <p14:creationId xmlns:p14="http://schemas.microsoft.com/office/powerpoint/2010/main" val="1976683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defTabSz="930275">
              <a:defRPr sz="1200" b="0">
                <a:solidFill>
                  <a:schemeClr val="tx1"/>
                </a:solidFill>
                <a:latin typeface="Times New Roman" pitchFamily="18" charset="0"/>
              </a:defRPr>
            </a:lvl1pPr>
          </a:lstStyle>
          <a:p>
            <a:endParaRPr lang="en-US" dirty="0"/>
          </a:p>
        </p:txBody>
      </p:sp>
      <p:sp>
        <p:nvSpPr>
          <p:cNvPr id="26627"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algn="r" defTabSz="930275">
              <a:defRPr sz="1200" b="0">
                <a:solidFill>
                  <a:schemeClr val="tx1"/>
                </a:solidFill>
                <a:latin typeface="Times New Roman" pitchFamily="18" charset="0"/>
              </a:defRPr>
            </a:lvl1pPr>
          </a:lstStyle>
          <a:p>
            <a:endParaRPr lang="en-US" dirty="0"/>
          </a:p>
        </p:txBody>
      </p:sp>
      <p:sp>
        <p:nvSpPr>
          <p:cNvPr id="35844" name="Rectangle 4"/>
          <p:cNvSpPr>
            <a:spLocks noGrp="1" noRot="1" noChangeAspect="1" noChangeArrowheads="1" noTextEdit="1"/>
          </p:cNvSpPr>
          <p:nvPr>
            <p:ph type="sldImg" idx="2"/>
          </p:nvPr>
        </p:nvSpPr>
        <p:spPr bwMode="auto">
          <a:xfrm>
            <a:off x="1163638" y="690563"/>
            <a:ext cx="4611687" cy="345757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93738" y="4379913"/>
            <a:ext cx="5548312" cy="4149725"/>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defTabSz="930275">
              <a:defRPr sz="1200" b="0">
                <a:solidFill>
                  <a:schemeClr val="tx1"/>
                </a:solidFill>
                <a:latin typeface="Times New Roman" pitchFamily="18" charset="0"/>
              </a:defRPr>
            </a:lvl1pPr>
          </a:lstStyle>
          <a:p>
            <a:endParaRPr lang="en-US" dirty="0"/>
          </a:p>
        </p:txBody>
      </p:sp>
      <p:sp>
        <p:nvSpPr>
          <p:cNvPr id="26631" name="Rectangle 7"/>
          <p:cNvSpPr>
            <a:spLocks noGrp="1" noChangeArrowheads="1"/>
          </p:cNvSpPr>
          <p:nvPr>
            <p:ph type="sldNum" sz="quarter" idx="5"/>
          </p:nvPr>
        </p:nvSpPr>
        <p:spPr bwMode="auto">
          <a:xfrm>
            <a:off x="3929063" y="8756650"/>
            <a:ext cx="3005137" cy="461963"/>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algn="r" defTabSz="930275">
              <a:defRPr sz="1200" b="0">
                <a:solidFill>
                  <a:schemeClr val="tx1"/>
                </a:solidFill>
                <a:latin typeface="Times New Roman" pitchFamily="18" charset="0"/>
              </a:defRPr>
            </a:lvl1pPr>
          </a:lstStyle>
          <a:p>
            <a:fld id="{354EE7F6-0F7A-425A-A10C-F9664653F454}" type="slidenum">
              <a:rPr lang="en-US"/>
              <a:pPr/>
              <a:t>‹#›</a:t>
            </a:fld>
            <a:endParaRPr lang="en-US" dirty="0"/>
          </a:p>
        </p:txBody>
      </p:sp>
    </p:spTree>
    <p:extLst>
      <p:ext uri="{BB962C8B-B14F-4D97-AF65-F5344CB8AC3E}">
        <p14:creationId xmlns:p14="http://schemas.microsoft.com/office/powerpoint/2010/main" val="3785476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B8B6C2B-7FE2-4D7C-912C-3D636CB0B9C3}" type="slidenum">
              <a:rPr lang="en-US"/>
              <a:pPr/>
              <a:t>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A48122B-E36D-4D2E-818C-C22B0303405A}" type="slidenum">
              <a:rPr lang="en-US"/>
              <a:pPr/>
              <a:t>10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A48122B-E36D-4D2E-818C-C22B0303405A}" type="slidenum">
              <a:rPr lang="en-US"/>
              <a:pPr/>
              <a:t>11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F68587-1866-4251-96A3-87902779ABCE}" type="slidenum">
              <a:rPr lang="en-US"/>
              <a:pPr/>
              <a:t>12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79A00F-01BD-490A-9997-3B81CDFB066F}" type="slidenum">
              <a:rPr lang="en-US"/>
              <a:pPr/>
              <a:t>26</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91FFE4D-93C1-418D-AE84-E06F67E64119}" type="slidenum">
              <a:rPr lang="en-US"/>
              <a:pPr/>
              <a:t>27</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675EB48-6F48-4608-9BDD-DB137E198B42}" type="slidenum">
              <a:rPr lang="en-US"/>
              <a:pPr/>
              <a:t>28</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66D2B4-C945-4F35-A4E1-3E82BE41CDFF}" type="slidenum">
              <a:rPr lang="en-US"/>
              <a:pPr/>
              <a:t>29</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ED5720-4DA2-4DC4-A11A-5A14B9C180C3}" type="slidenum">
              <a:rPr lang="en-US"/>
              <a:pPr/>
              <a:t>30</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DE59A74-DEAE-4178-A789-B72D2892D6CA}" type="slidenum">
              <a:rPr lang="en-US"/>
              <a:pPr/>
              <a:t>31</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05ED72B-046C-4510-85E0-74C73008F0DE}" type="slidenum">
              <a:rPr lang="en-US"/>
              <a:pPr/>
              <a:t>32</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A590140-6A34-4E6F-8CBA-D8C8B55C74A4}" type="slidenum">
              <a:rPr lang="en-US"/>
              <a:pPr/>
              <a:t>2</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D3E949-3CCE-46BC-A694-35045D018FFF}" type="slidenum">
              <a:rPr lang="en-US"/>
              <a:pPr/>
              <a:t>34</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EEA9791-EC1D-4A24-9E74-6F2BC54C366A}" type="slidenum">
              <a:rPr lang="en-US"/>
              <a:pPr/>
              <a:t>3</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CD8FFD1-2EE3-4D0D-AFE4-DD1D4DFF4544}" type="slidenum">
              <a:rPr lang="en-US"/>
              <a:pPr/>
              <a:t>4</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AA77668-ADF0-4298-80D4-11C9AA08D647}" type="slidenum">
              <a:rPr lang="en-US"/>
              <a:pPr/>
              <a:t>5</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AA77668-ADF0-4298-80D4-11C9AA08D647}" type="slidenum">
              <a:rPr lang="en-US"/>
              <a:pPr/>
              <a:t>6</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AA77668-ADF0-4298-80D4-11C9AA08D647}" type="slidenum">
              <a:rPr lang="en-US"/>
              <a:pPr/>
              <a:t>7</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AA77668-ADF0-4298-80D4-11C9AA08D647}" type="slidenum">
              <a:rPr lang="en-US"/>
              <a:pPr/>
              <a:t>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AA77668-ADF0-4298-80D4-11C9AA08D647}" type="slidenum">
              <a:rPr lang="en-US"/>
              <a:pPr/>
              <a:t>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685800" cy="5256213"/>
          </a:xfrm>
          <a:prstGeom prst="rect">
            <a:avLst/>
          </a:prstGeom>
          <a:gradFill rotWithShape="0">
            <a:gsLst>
              <a:gs pos="0">
                <a:srgbClr val="0033CC"/>
              </a:gs>
              <a:gs pos="100000">
                <a:schemeClr val="bg1"/>
              </a:gs>
            </a:gsLst>
            <a:lin ang="5400000" scaled="1"/>
          </a:gradFill>
          <a:ln w="25400">
            <a:noFill/>
            <a:miter lim="800000"/>
            <a:headEnd/>
            <a:tailEnd/>
          </a:ln>
          <a:effectLst/>
        </p:spPr>
        <p:txBody>
          <a:bodyPr wrap="none" anchor="ctr"/>
          <a:lstStyle/>
          <a:p>
            <a:endParaRPr lang="en-US" dirty="0"/>
          </a:p>
        </p:txBody>
      </p:sp>
      <p:sp>
        <p:nvSpPr>
          <p:cNvPr id="4" name="Freeform 4"/>
          <p:cNvSpPr>
            <a:spLocks/>
          </p:cNvSpPr>
          <p:nvPr/>
        </p:nvSpPr>
        <p:spPr bwMode="auto">
          <a:xfrm flipH="1">
            <a:off x="1346200" y="1508125"/>
            <a:ext cx="7245350" cy="4572000"/>
          </a:xfrm>
          <a:custGeom>
            <a:avLst/>
            <a:gdLst/>
            <a:ahLst/>
            <a:cxnLst>
              <a:cxn ang="0">
                <a:pos x="4898" y="0"/>
              </a:cxn>
              <a:cxn ang="0">
                <a:pos x="0" y="0"/>
              </a:cxn>
              <a:cxn ang="0">
                <a:pos x="0" y="624"/>
              </a:cxn>
            </a:cxnLst>
            <a:rect l="0" t="0" r="r" b="b"/>
            <a:pathLst>
              <a:path w="4898" h="624">
                <a:moveTo>
                  <a:pt x="4898" y="0"/>
                </a:moveTo>
                <a:lnTo>
                  <a:pt x="0" y="0"/>
                </a:lnTo>
                <a:lnTo>
                  <a:pt x="0" y="624"/>
                </a:lnTo>
              </a:path>
            </a:pathLst>
          </a:custGeom>
          <a:noFill/>
          <a:ln w="12700" cmpd="sng">
            <a:solidFill>
              <a:srgbClr val="0033CC"/>
            </a:solidFill>
            <a:round/>
            <a:headEnd/>
            <a:tailEnd/>
          </a:ln>
          <a:effectLst/>
        </p:spPr>
        <p:txBody>
          <a:bodyPr wrap="none" anchor="ctr"/>
          <a:lstStyle/>
          <a:p>
            <a:pPr>
              <a:defRPr/>
            </a:pPr>
            <a:endParaRPr lang="en-US" dirty="0"/>
          </a:p>
        </p:txBody>
      </p:sp>
      <p:sp>
        <p:nvSpPr>
          <p:cNvPr id="863234" name="Rectangle 2"/>
          <p:cNvSpPr>
            <a:spLocks noGrp="1" noChangeArrowheads="1"/>
          </p:cNvSpPr>
          <p:nvPr>
            <p:ph type="ctrTitle"/>
          </p:nvPr>
        </p:nvSpPr>
        <p:spPr>
          <a:xfrm>
            <a:off x="1598613" y="2185988"/>
            <a:ext cx="6962775" cy="1143000"/>
          </a:xfrm>
        </p:spPr>
        <p:txBody>
          <a:bodyPr/>
          <a:lstStyle>
            <a:lvl1pPr>
              <a:defRPr/>
            </a:lvl1pPr>
          </a:lstStyle>
          <a:p>
            <a:r>
              <a:rPr lang="en-US"/>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19050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28600"/>
            <a:ext cx="55626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4113" y="971550"/>
            <a:ext cx="36306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7125" y="971550"/>
            <a:ext cx="36306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62210" name="Rectangle 2"/>
          <p:cNvSpPr>
            <a:spLocks noGrp="1" noChangeArrowheads="1"/>
          </p:cNvSpPr>
          <p:nvPr>
            <p:ph type="body" idx="1"/>
          </p:nvPr>
        </p:nvSpPr>
        <p:spPr bwMode="auto">
          <a:xfrm>
            <a:off x="1154113" y="971550"/>
            <a:ext cx="7413625"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2211" name="Rectangle 3"/>
          <p:cNvSpPr>
            <a:spLocks noChangeArrowheads="1"/>
          </p:cNvSpPr>
          <p:nvPr/>
        </p:nvSpPr>
        <p:spPr bwMode="auto">
          <a:xfrm>
            <a:off x="0" y="0"/>
            <a:ext cx="685800" cy="5256213"/>
          </a:xfrm>
          <a:prstGeom prst="rect">
            <a:avLst/>
          </a:prstGeom>
          <a:gradFill rotWithShape="0">
            <a:gsLst>
              <a:gs pos="0">
                <a:srgbClr val="0033CC"/>
              </a:gs>
              <a:gs pos="100000">
                <a:schemeClr val="bg1"/>
              </a:gs>
            </a:gsLst>
            <a:lin ang="5400000" scaled="1"/>
          </a:gradFill>
          <a:ln w="25400">
            <a:noFill/>
            <a:miter lim="800000"/>
            <a:headEnd/>
            <a:tailEnd/>
          </a:ln>
          <a:effectLst/>
        </p:spPr>
        <p:txBody>
          <a:bodyPr wrap="none" anchor="ctr"/>
          <a:lstStyle/>
          <a:p>
            <a:endParaRPr lang="en-US" dirty="0"/>
          </a:p>
        </p:txBody>
      </p:sp>
      <p:sp>
        <p:nvSpPr>
          <p:cNvPr id="862212" name="Rectangle 4"/>
          <p:cNvSpPr>
            <a:spLocks noGrp="1" noChangeArrowheads="1"/>
          </p:cNvSpPr>
          <p:nvPr>
            <p:ph type="title"/>
          </p:nvPr>
        </p:nvSpPr>
        <p:spPr bwMode="auto">
          <a:xfrm>
            <a:off x="1143000" y="228600"/>
            <a:ext cx="7620000" cy="755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62216" name="Line 8"/>
          <p:cNvSpPr>
            <a:spLocks noChangeShapeType="1"/>
          </p:cNvSpPr>
          <p:nvPr userDrawn="1"/>
        </p:nvSpPr>
        <p:spPr bwMode="auto">
          <a:xfrm>
            <a:off x="1066800" y="609600"/>
            <a:ext cx="7696200" cy="0"/>
          </a:xfrm>
          <a:prstGeom prst="line">
            <a:avLst/>
          </a:prstGeom>
          <a:noFill/>
          <a:ln w="12700">
            <a:solidFill>
              <a:srgbClr val="0033CC"/>
            </a:solidFill>
            <a:round/>
            <a:headEnd/>
            <a:tailEnd/>
          </a:ln>
          <a:effectLst/>
        </p:spPr>
        <p:txBody>
          <a:bodyPr/>
          <a:lstStyle/>
          <a:p>
            <a:pPr>
              <a:defRPr/>
            </a:pPr>
            <a:endParaRPr lang="en-US" dirty="0"/>
          </a:p>
        </p:txBody>
      </p:sp>
      <p:sp>
        <p:nvSpPr>
          <p:cNvPr id="862217" name="Line 9"/>
          <p:cNvSpPr>
            <a:spLocks noChangeShapeType="1"/>
          </p:cNvSpPr>
          <p:nvPr userDrawn="1"/>
        </p:nvSpPr>
        <p:spPr bwMode="auto">
          <a:xfrm>
            <a:off x="8763000" y="609600"/>
            <a:ext cx="0" cy="5562600"/>
          </a:xfrm>
          <a:prstGeom prst="line">
            <a:avLst/>
          </a:prstGeom>
          <a:noFill/>
          <a:ln w="12700">
            <a:solidFill>
              <a:srgbClr val="0033CC"/>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2"/>
                                        </p:tgtEl>
                                        <p:attrNameLst>
                                          <p:attrName>style.visibility</p:attrName>
                                        </p:attrNameLst>
                                      </p:cBhvr>
                                      <p:to>
                                        <p:strVal val="visible"/>
                                      </p:to>
                                    </p:set>
                                    <p:animEffect transition="in" filter="wipe(left)">
                                      <p:cBhvr>
                                        <p:cTn id="7" dur="500"/>
                                        <p:tgtEl>
                                          <p:spTgt spid="8622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0"/>
                                        </p:tgtEl>
                                        <p:attrNameLst>
                                          <p:attrName>style.visibility</p:attrName>
                                        </p:attrNameLst>
                                      </p:cBhvr>
                                      <p:to>
                                        <p:strVal val="visible"/>
                                      </p:to>
                                    </p:set>
                                    <p:animEffect transition="in" filter="wipe(left)">
                                      <p:cBhvr>
                                        <p:cTn id="11" dur="500"/>
                                        <p:tgtEl>
                                          <p:spTgt spid="86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0" grpId="0" autoUpdateAnimBg="0">
        <p:tmplLst>
          <p:tmpl>
            <p:tnLst>
              <p:par>
                <p:cTn presetID="22" presetClass="entr" presetSubtype="8" fill="hold" nodeType="afterEffect">
                  <p:stCondLst>
                    <p:cond delay="0"/>
                  </p:stCondLst>
                  <p:childTnLst>
                    <p:set>
                      <p:cBhvr>
                        <p:cTn dur="1" fill="hold">
                          <p:stCondLst>
                            <p:cond delay="0"/>
                          </p:stCondLst>
                        </p:cTn>
                        <p:tgtEl>
                          <p:spTgt spid="862210"/>
                        </p:tgtEl>
                        <p:attrNameLst>
                          <p:attrName>style.visibility</p:attrName>
                        </p:attrNameLst>
                      </p:cBhvr>
                      <p:to>
                        <p:strVal val="visible"/>
                      </p:to>
                    </p:set>
                    <p:animEffect transition="in" filter="wipe(left)">
                      <p:cBhvr>
                        <p:cTn dur="500"/>
                        <p:tgtEl>
                          <p:spTgt spid="862210"/>
                        </p:tgtEl>
                      </p:cBhvr>
                    </p:animEffect>
                  </p:childTnLst>
                </p:cTn>
              </p:par>
            </p:tnLst>
          </p:tmpl>
        </p:tmplLst>
      </p:bldP>
      <p:bldP spid="862212" grpId="0" autoUpdateAnimBg="0"/>
    </p:bldLst>
  </p:timing>
  <p:txStyles>
    <p:titleStyle>
      <a:lvl1pPr algn="l" rtl="0" eaLnBrk="0" fontAlgn="base" hangingPunct="0">
        <a:lnSpc>
          <a:spcPct val="90000"/>
        </a:lnSpc>
        <a:spcBef>
          <a:spcPct val="0"/>
        </a:spcBef>
        <a:spcAft>
          <a:spcPct val="0"/>
        </a:spcAft>
        <a:defRPr kumimoji="1" sz="28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2800" b="1">
          <a:solidFill>
            <a:schemeClr val="tx2"/>
          </a:solidFill>
          <a:latin typeface="Arial" charset="0"/>
        </a:defRPr>
      </a:lvl2pPr>
      <a:lvl3pPr algn="l" rtl="0" eaLnBrk="0" fontAlgn="base" hangingPunct="0">
        <a:lnSpc>
          <a:spcPct val="90000"/>
        </a:lnSpc>
        <a:spcBef>
          <a:spcPct val="0"/>
        </a:spcBef>
        <a:spcAft>
          <a:spcPct val="0"/>
        </a:spcAft>
        <a:defRPr kumimoji="1" sz="2800" b="1">
          <a:solidFill>
            <a:schemeClr val="tx2"/>
          </a:solidFill>
          <a:latin typeface="Arial" charset="0"/>
        </a:defRPr>
      </a:lvl3pPr>
      <a:lvl4pPr algn="l" rtl="0" eaLnBrk="0" fontAlgn="base" hangingPunct="0">
        <a:lnSpc>
          <a:spcPct val="90000"/>
        </a:lnSpc>
        <a:spcBef>
          <a:spcPct val="0"/>
        </a:spcBef>
        <a:spcAft>
          <a:spcPct val="0"/>
        </a:spcAft>
        <a:defRPr kumimoji="1" sz="2800" b="1">
          <a:solidFill>
            <a:schemeClr val="tx2"/>
          </a:solidFill>
          <a:latin typeface="Arial" charset="0"/>
        </a:defRPr>
      </a:lvl4pPr>
      <a:lvl5pPr algn="l" rtl="0" eaLnBrk="0" fontAlgn="base" hangingPunct="0">
        <a:lnSpc>
          <a:spcPct val="90000"/>
        </a:lnSpc>
        <a:spcBef>
          <a:spcPct val="0"/>
        </a:spcBef>
        <a:spcAft>
          <a:spcPct val="0"/>
        </a:spcAft>
        <a:defRPr kumimoji="1" sz="2800" b="1">
          <a:solidFill>
            <a:schemeClr val="tx2"/>
          </a:solidFill>
          <a:latin typeface="Arial" charset="0"/>
        </a:defRPr>
      </a:lvl5pPr>
      <a:lvl6pPr marL="457200" algn="l" rtl="0" eaLnBrk="0" fontAlgn="base" hangingPunct="0">
        <a:lnSpc>
          <a:spcPct val="90000"/>
        </a:lnSpc>
        <a:spcBef>
          <a:spcPct val="0"/>
        </a:spcBef>
        <a:spcAft>
          <a:spcPct val="0"/>
        </a:spcAft>
        <a:defRPr kumimoji="1" sz="2800" b="1">
          <a:solidFill>
            <a:schemeClr val="tx2"/>
          </a:solidFill>
          <a:latin typeface="Arial" charset="0"/>
        </a:defRPr>
      </a:lvl6pPr>
      <a:lvl7pPr marL="914400" algn="l" rtl="0" eaLnBrk="0" fontAlgn="base" hangingPunct="0">
        <a:lnSpc>
          <a:spcPct val="90000"/>
        </a:lnSpc>
        <a:spcBef>
          <a:spcPct val="0"/>
        </a:spcBef>
        <a:spcAft>
          <a:spcPct val="0"/>
        </a:spcAft>
        <a:defRPr kumimoji="1" sz="2800" b="1">
          <a:solidFill>
            <a:schemeClr val="tx2"/>
          </a:solidFill>
          <a:latin typeface="Arial" charset="0"/>
        </a:defRPr>
      </a:lvl7pPr>
      <a:lvl8pPr marL="1371600" algn="l" rtl="0" eaLnBrk="0" fontAlgn="base" hangingPunct="0">
        <a:lnSpc>
          <a:spcPct val="90000"/>
        </a:lnSpc>
        <a:spcBef>
          <a:spcPct val="0"/>
        </a:spcBef>
        <a:spcAft>
          <a:spcPct val="0"/>
        </a:spcAft>
        <a:defRPr kumimoji="1" sz="2800" b="1">
          <a:solidFill>
            <a:schemeClr val="tx2"/>
          </a:solidFill>
          <a:latin typeface="Arial" charset="0"/>
        </a:defRPr>
      </a:lvl8pPr>
      <a:lvl9pPr marL="1828800" algn="l" rtl="0" eaLnBrk="0" fontAlgn="base" hangingPunct="0">
        <a:lnSpc>
          <a:spcPct val="90000"/>
        </a:lnSpc>
        <a:spcBef>
          <a:spcPct val="0"/>
        </a:spcBef>
        <a:spcAft>
          <a:spcPct val="0"/>
        </a:spcAft>
        <a:defRPr kumimoji="1" sz="2800" b="1">
          <a:solidFill>
            <a:schemeClr val="tx2"/>
          </a:solidFill>
          <a:latin typeface="Arial" charset="0"/>
        </a:defRPr>
      </a:lvl9pPr>
    </p:titleStyle>
    <p:bodyStyle>
      <a:lvl1pPr marL="182563" indent="-182563" algn="l" rtl="0" eaLnBrk="0" fontAlgn="base" hangingPunct="0">
        <a:spcBef>
          <a:spcPct val="20000"/>
        </a:spcBef>
        <a:spcAft>
          <a:spcPct val="0"/>
        </a:spcAft>
        <a:buClr>
          <a:srgbClr val="0033CC"/>
        </a:buClr>
        <a:buFont typeface="Wingdings" pitchFamily="2" charset="2"/>
        <a:buChar char=""/>
        <a:defRPr kumimoji="1" sz="2400" b="1">
          <a:solidFill>
            <a:schemeClr val="accent1"/>
          </a:solidFill>
          <a:latin typeface="+mn-lt"/>
          <a:ea typeface="+mn-ea"/>
          <a:cs typeface="+mn-cs"/>
        </a:defRPr>
      </a:lvl1pPr>
      <a:lvl2pPr marL="476250" indent="-179388" algn="l" rtl="0" eaLnBrk="0" fontAlgn="base" hangingPunct="0">
        <a:spcBef>
          <a:spcPct val="20000"/>
        </a:spcBef>
        <a:spcAft>
          <a:spcPct val="0"/>
        </a:spcAft>
        <a:buClr>
          <a:srgbClr val="0033CC"/>
        </a:buClr>
        <a:buChar char="–"/>
        <a:defRPr kumimoji="1">
          <a:solidFill>
            <a:schemeClr val="tx1"/>
          </a:solidFill>
          <a:latin typeface="+mn-lt"/>
        </a:defRPr>
      </a:lvl2pPr>
      <a:lvl3pPr marL="750888" indent="-160338" algn="l" rtl="0" eaLnBrk="0" fontAlgn="base" hangingPunct="0">
        <a:spcBef>
          <a:spcPct val="20000"/>
        </a:spcBef>
        <a:spcAft>
          <a:spcPct val="0"/>
        </a:spcAft>
        <a:buClr>
          <a:srgbClr val="0033CC"/>
        </a:buClr>
        <a:buFont typeface="Wingdings" pitchFamily="2" charset="2"/>
        <a:buChar char=""/>
        <a:defRPr kumimoji="1" sz="1600">
          <a:solidFill>
            <a:schemeClr val="tx1"/>
          </a:solidFill>
          <a:latin typeface="+mn-lt"/>
        </a:defRPr>
      </a:lvl3pPr>
      <a:lvl4pPr marL="1035050" indent="-169863" algn="l" rtl="0" eaLnBrk="0" fontAlgn="base" hangingPunct="0">
        <a:spcBef>
          <a:spcPct val="20000"/>
        </a:spcBef>
        <a:spcAft>
          <a:spcPct val="0"/>
        </a:spcAft>
        <a:buClr>
          <a:srgbClr val="0033CC"/>
        </a:buClr>
        <a:buChar char="–"/>
        <a:defRPr kumimoji="1" sz="1600">
          <a:solidFill>
            <a:schemeClr val="tx1"/>
          </a:solidFill>
          <a:latin typeface="+mn-lt"/>
        </a:defRPr>
      </a:lvl4pPr>
      <a:lvl5pPr marL="1319213" indent="-109538" algn="l" rtl="0" eaLnBrk="0" fontAlgn="base" hangingPunct="0">
        <a:spcBef>
          <a:spcPct val="20000"/>
        </a:spcBef>
        <a:spcAft>
          <a:spcPct val="0"/>
        </a:spcAft>
        <a:buClr>
          <a:srgbClr val="0033CC"/>
        </a:buClr>
        <a:buFont typeface="Wingdings" pitchFamily="2" charset="2"/>
        <a:buChar char=""/>
        <a:defRPr kumimoji="1" sz="1600">
          <a:solidFill>
            <a:schemeClr val="tx1"/>
          </a:solidFill>
          <a:latin typeface="+mn-lt"/>
        </a:defRPr>
      </a:lvl5pPr>
      <a:lvl6pPr marL="1776413" indent="-109538" algn="l" rtl="0" eaLnBrk="0" fontAlgn="base" hangingPunct="0">
        <a:spcBef>
          <a:spcPct val="20000"/>
        </a:spcBef>
        <a:spcAft>
          <a:spcPct val="0"/>
        </a:spcAft>
        <a:buClr>
          <a:srgbClr val="0033CC"/>
        </a:buClr>
        <a:buFont typeface="Wingdings" pitchFamily="2" charset="2"/>
        <a:buChar char=""/>
        <a:defRPr kumimoji="1" sz="1600">
          <a:solidFill>
            <a:schemeClr val="tx1"/>
          </a:solidFill>
          <a:latin typeface="+mn-lt"/>
        </a:defRPr>
      </a:lvl6pPr>
      <a:lvl7pPr marL="2233613" indent="-109538" algn="l" rtl="0" eaLnBrk="0" fontAlgn="base" hangingPunct="0">
        <a:spcBef>
          <a:spcPct val="20000"/>
        </a:spcBef>
        <a:spcAft>
          <a:spcPct val="0"/>
        </a:spcAft>
        <a:buClr>
          <a:srgbClr val="0033CC"/>
        </a:buClr>
        <a:buFont typeface="Wingdings" pitchFamily="2" charset="2"/>
        <a:buChar char=""/>
        <a:defRPr kumimoji="1" sz="1600">
          <a:solidFill>
            <a:schemeClr val="tx1"/>
          </a:solidFill>
          <a:latin typeface="+mn-lt"/>
        </a:defRPr>
      </a:lvl7pPr>
      <a:lvl8pPr marL="2690813" indent="-109538" algn="l" rtl="0" eaLnBrk="0" fontAlgn="base" hangingPunct="0">
        <a:spcBef>
          <a:spcPct val="20000"/>
        </a:spcBef>
        <a:spcAft>
          <a:spcPct val="0"/>
        </a:spcAft>
        <a:buClr>
          <a:srgbClr val="0033CC"/>
        </a:buClr>
        <a:buFont typeface="Wingdings" pitchFamily="2" charset="2"/>
        <a:buChar char=""/>
        <a:defRPr kumimoji="1" sz="1600">
          <a:solidFill>
            <a:schemeClr val="tx1"/>
          </a:solidFill>
          <a:latin typeface="+mn-lt"/>
        </a:defRPr>
      </a:lvl8pPr>
      <a:lvl9pPr marL="3148013" indent="-109538" algn="l" rtl="0" eaLnBrk="0" fontAlgn="base" hangingPunct="0">
        <a:spcBef>
          <a:spcPct val="20000"/>
        </a:spcBef>
        <a:spcAft>
          <a:spcPct val="0"/>
        </a:spcAft>
        <a:buClr>
          <a:srgbClr val="0033CC"/>
        </a:buClr>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hsing@iee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hsing190@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thsing@ieee.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9905" y="1700213"/>
            <a:ext cx="7796245" cy="1997075"/>
          </a:xfrm>
        </p:spPr>
        <p:txBody>
          <a:bodyPr/>
          <a:lstStyle/>
          <a:p>
            <a:pPr algn="ctr">
              <a:spcAft>
                <a:spcPct val="50000"/>
              </a:spcAft>
            </a:pPr>
            <a:r>
              <a:rPr lang="en-US" sz="2400" dirty="0" smtClean="0">
                <a:solidFill>
                  <a:schemeClr val="bg2"/>
                </a:solidFill>
              </a:rPr>
              <a:t>ICT </a:t>
            </a:r>
            <a:r>
              <a:rPr lang="en-US" sz="2400" dirty="0" smtClean="0">
                <a:solidFill>
                  <a:schemeClr val="bg2"/>
                </a:solidFill>
              </a:rPr>
              <a:t> </a:t>
            </a:r>
            <a:r>
              <a:rPr lang="en-US" sz="2400" dirty="0" smtClean="0">
                <a:solidFill>
                  <a:schemeClr val="bg2"/>
                </a:solidFill>
              </a:rPr>
              <a:t>Entrepreneurship</a:t>
            </a:r>
            <a:br>
              <a:rPr lang="en-US" sz="2400" dirty="0" smtClean="0">
                <a:solidFill>
                  <a:schemeClr val="bg2"/>
                </a:solidFill>
              </a:rPr>
            </a:br>
            <a:r>
              <a:rPr lang="en-US" sz="2400" dirty="0" smtClean="0">
                <a:solidFill>
                  <a:schemeClr val="bg2"/>
                </a:solidFill>
              </a:rPr>
              <a:t>for</a:t>
            </a:r>
            <a:br>
              <a:rPr lang="en-US" sz="2400" dirty="0" smtClean="0">
                <a:solidFill>
                  <a:schemeClr val="bg2"/>
                </a:solidFill>
              </a:rPr>
            </a:br>
            <a:r>
              <a:rPr lang="en-US" sz="2400" dirty="0" smtClean="0">
                <a:solidFill>
                  <a:schemeClr val="bg2"/>
                </a:solidFill>
              </a:rPr>
              <a:t>Telematics Services: Introduction </a:t>
            </a:r>
            <a:r>
              <a:rPr lang="en-US" sz="3000" u="sng" dirty="0" smtClean="0"/>
              <a:t/>
            </a:r>
            <a:br>
              <a:rPr lang="en-US" sz="3000" u="sng" dirty="0" smtClean="0"/>
            </a:br>
            <a:r>
              <a:rPr lang="en-US" sz="3000" u="sng" dirty="0" smtClean="0"/>
              <a:t/>
            </a:r>
            <a:br>
              <a:rPr lang="en-US" sz="3000" u="sng" dirty="0" smtClean="0"/>
            </a:br>
            <a:endParaRPr lang="en-US" sz="3000" dirty="0" smtClean="0"/>
          </a:p>
        </p:txBody>
      </p:sp>
      <p:sp>
        <p:nvSpPr>
          <p:cNvPr id="3075" name="Text Box 4"/>
          <p:cNvSpPr txBox="1">
            <a:spLocks noChangeArrowheads="1"/>
          </p:cNvSpPr>
          <p:nvPr/>
        </p:nvSpPr>
        <p:spPr bwMode="auto">
          <a:xfrm>
            <a:off x="1384300" y="3905250"/>
            <a:ext cx="7027863" cy="1477328"/>
          </a:xfrm>
          <a:prstGeom prst="rect">
            <a:avLst/>
          </a:prstGeom>
          <a:noFill/>
          <a:ln w="9525">
            <a:noFill/>
            <a:miter lim="800000"/>
            <a:headEnd/>
            <a:tailEnd/>
          </a:ln>
        </p:spPr>
        <p:txBody>
          <a:bodyPr>
            <a:spAutoFit/>
          </a:bodyPr>
          <a:lstStyle/>
          <a:p>
            <a:pPr algn="ctr"/>
            <a:r>
              <a:rPr lang="en-US" sz="1800" dirty="0" smtClean="0"/>
              <a:t>January 30</a:t>
            </a:r>
            <a:r>
              <a:rPr lang="en-US" sz="1800" baseline="30000" dirty="0" smtClean="0"/>
              <a:t>th</a:t>
            </a:r>
            <a:r>
              <a:rPr lang="en-US" sz="1800" dirty="0" smtClean="0"/>
              <a:t> </a:t>
            </a:r>
            <a:r>
              <a:rPr lang="en-US" sz="1800" dirty="0" smtClean="0"/>
              <a:t>, 2013</a:t>
            </a:r>
            <a:endParaRPr lang="en-US" sz="1800" dirty="0" smtClean="0"/>
          </a:p>
          <a:p>
            <a:pPr algn="ctr"/>
            <a:endParaRPr lang="en-US" sz="1800" dirty="0">
              <a:solidFill>
                <a:schemeClr val="tx1"/>
              </a:solidFill>
            </a:endParaRPr>
          </a:p>
          <a:p>
            <a:pPr algn="ctr"/>
            <a:r>
              <a:rPr lang="en-US" sz="1800" dirty="0" smtClean="0">
                <a:solidFill>
                  <a:schemeClr val="tx1"/>
                </a:solidFill>
              </a:rPr>
              <a:t>T. Russell Hsing, </a:t>
            </a:r>
            <a:r>
              <a:rPr lang="en-US" sz="1800" dirty="0" smtClean="0">
                <a:solidFill>
                  <a:schemeClr val="tx1"/>
                </a:solidFill>
              </a:rPr>
              <a:t>PhD, FIEEE/FBCS(UK</a:t>
            </a:r>
            <a:r>
              <a:rPr lang="en-US" sz="1800" dirty="0" smtClean="0">
                <a:solidFill>
                  <a:schemeClr val="tx1"/>
                </a:solidFill>
              </a:rPr>
              <a:t>)/FSPIE</a:t>
            </a:r>
          </a:p>
          <a:p>
            <a:pPr algn="ctr"/>
            <a:r>
              <a:rPr lang="en-US" sz="1800" dirty="0" smtClean="0">
                <a:solidFill>
                  <a:schemeClr val="tx1"/>
                </a:solidFill>
              </a:rPr>
              <a:t>Email: </a:t>
            </a:r>
            <a:r>
              <a:rPr lang="en-US" sz="1800" dirty="0" smtClean="0">
                <a:solidFill>
                  <a:schemeClr val="tx1"/>
                </a:solidFill>
                <a:hlinkClick r:id="rId3"/>
              </a:rPr>
              <a:t>thsing@ieee.org</a:t>
            </a:r>
            <a:endParaRPr lang="en-US" sz="1800" dirty="0" smtClean="0">
              <a:solidFill>
                <a:schemeClr val="tx1"/>
              </a:solidFill>
            </a:endParaRPr>
          </a:p>
          <a:p>
            <a:pPr algn="ctr"/>
            <a:endParaRPr lang="en-US" sz="1800" dirty="0" smtClean="0">
              <a:solidFill>
                <a:schemeClr val="tx1"/>
              </a:solidFill>
            </a:endParaRPr>
          </a:p>
        </p:txBody>
      </p:sp>
    </p:spTree>
    <p:extLst>
      <p:ext uri="{BB962C8B-B14F-4D97-AF65-F5344CB8AC3E}">
        <p14:creationId xmlns:p14="http://schemas.microsoft.com/office/powerpoint/2010/main" val="401354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154113" y="894270"/>
            <a:ext cx="7413625" cy="5182680"/>
          </a:xfrm>
        </p:spPr>
        <p:txBody>
          <a:bodyPr/>
          <a:lstStyle/>
          <a:p>
            <a:pPr marL="0" indent="0">
              <a:buNone/>
            </a:pPr>
            <a:endParaRPr lang="en-US" altLang="ja-JP" dirty="0">
              <a:ea typeface="MS PGothic" pitchFamily="34" charset="-128"/>
            </a:endParaRPr>
          </a:p>
          <a:p>
            <a:pPr marL="0" indent="0">
              <a:buNone/>
            </a:pPr>
            <a:endParaRPr lang="en-US" altLang="ja-JP" dirty="0" smtClean="0">
              <a:ea typeface="MS PGothic" pitchFamily="34" charset="-128"/>
            </a:endParaRPr>
          </a:p>
          <a:p>
            <a:pPr marL="0" indent="0">
              <a:buNone/>
            </a:pPr>
            <a:r>
              <a:rPr lang="en-US" altLang="ja-JP" dirty="0" smtClean="0">
                <a:ea typeface="MS PGothic" pitchFamily="34" charset="-128"/>
              </a:rPr>
              <a:t>My Office: Room 625, Engineering Building No. 3</a:t>
            </a:r>
          </a:p>
          <a:p>
            <a:pPr marL="0" indent="0">
              <a:buNone/>
            </a:pPr>
            <a:endParaRPr lang="en-US" altLang="ja-JP" dirty="0">
              <a:ea typeface="MS PGothic" pitchFamily="34" charset="-128"/>
            </a:endParaRPr>
          </a:p>
          <a:p>
            <a:pPr marL="0" indent="0">
              <a:buNone/>
            </a:pPr>
            <a:r>
              <a:rPr lang="en-US" altLang="ja-JP" dirty="0" smtClean="0">
                <a:ea typeface="MS PGothic" pitchFamily="34" charset="-128"/>
              </a:rPr>
              <a:t>My office phone number: Ex. 56692</a:t>
            </a:r>
          </a:p>
          <a:p>
            <a:pPr marL="0" indent="0">
              <a:buNone/>
            </a:pPr>
            <a:endParaRPr lang="en-US" altLang="ja-JP" dirty="0">
              <a:ea typeface="MS PGothic" pitchFamily="34" charset="-128"/>
            </a:endParaRPr>
          </a:p>
          <a:p>
            <a:pPr marL="0" indent="0">
              <a:buNone/>
            </a:pPr>
            <a:r>
              <a:rPr lang="en-US" altLang="ja-JP" dirty="0" smtClean="0">
                <a:ea typeface="MS PGothic" pitchFamily="34" charset="-128"/>
              </a:rPr>
              <a:t>My email:  </a:t>
            </a:r>
            <a:r>
              <a:rPr lang="en-US" altLang="ja-JP" dirty="0" smtClean="0">
                <a:ea typeface="MS PGothic" pitchFamily="34" charset="-128"/>
                <a:hlinkClick r:id="rId3"/>
              </a:rPr>
              <a:t>thsing190@gmail.com</a:t>
            </a:r>
            <a:endParaRPr lang="en-US" altLang="ja-JP" dirty="0" smtClean="0">
              <a:ea typeface="MS PGothic" pitchFamily="34" charset="-128"/>
            </a:endParaRPr>
          </a:p>
          <a:p>
            <a:pPr marL="0" indent="0">
              <a:buNone/>
            </a:pPr>
            <a:r>
              <a:rPr lang="en-US" altLang="ja-JP" dirty="0">
                <a:ea typeface="MS PGothic" pitchFamily="34" charset="-128"/>
              </a:rPr>
              <a:t> </a:t>
            </a:r>
            <a:r>
              <a:rPr lang="en-US" altLang="ja-JP" dirty="0" smtClean="0">
                <a:ea typeface="MS PGothic" pitchFamily="34" charset="-128"/>
              </a:rPr>
              <a:t>                  </a:t>
            </a:r>
            <a:r>
              <a:rPr lang="en-US" altLang="ja-JP" dirty="0" smtClean="0">
                <a:ea typeface="MS PGothic" pitchFamily="34" charset="-128"/>
                <a:hlinkClick r:id="rId4"/>
              </a:rPr>
              <a:t>thsing@ieee.org</a:t>
            </a:r>
            <a:endParaRPr lang="en-US" altLang="ja-JP" dirty="0" smtClean="0">
              <a:ea typeface="MS PGothic" pitchFamily="34" charset="-128"/>
            </a:endParaRPr>
          </a:p>
          <a:p>
            <a:pPr marL="0" indent="0">
              <a:buNone/>
            </a:pPr>
            <a:endParaRPr lang="en-US" altLang="ja-JP" dirty="0" smtClean="0">
              <a:ea typeface="MS PGothic" pitchFamily="34" charset="-128"/>
            </a:endParaRPr>
          </a:p>
        </p:txBody>
      </p:sp>
    </p:spTree>
    <p:extLst>
      <p:ext uri="{BB962C8B-B14F-4D97-AF65-F5344CB8AC3E}">
        <p14:creationId xmlns:p14="http://schemas.microsoft.com/office/powerpoint/2010/main" val="224041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154113" y="894270"/>
            <a:ext cx="7413625" cy="5182680"/>
          </a:xfrm>
        </p:spPr>
        <p:txBody>
          <a:bodyPr/>
          <a:lstStyle/>
          <a:p>
            <a:pPr marL="0" indent="0">
              <a:buNone/>
            </a:pPr>
            <a:endParaRPr lang="en-US" altLang="ja-JP" dirty="0">
              <a:ea typeface="MS PGothic" pitchFamily="34" charset="-128"/>
            </a:endParaRPr>
          </a:p>
          <a:p>
            <a:pPr marL="0" indent="0">
              <a:buNone/>
            </a:pPr>
            <a:endParaRPr lang="en-US" altLang="ja-JP" dirty="0" smtClean="0">
              <a:ea typeface="MS PGothic" pitchFamily="34" charset="-128"/>
            </a:endParaRPr>
          </a:p>
          <a:p>
            <a:pPr marL="0" indent="0">
              <a:buNone/>
            </a:pPr>
            <a:endParaRPr lang="en-US" altLang="ja-JP" dirty="0">
              <a:ea typeface="MS PGothic" pitchFamily="34" charset="-128"/>
            </a:endParaRPr>
          </a:p>
          <a:p>
            <a:pPr marL="0" indent="0">
              <a:buNone/>
            </a:pPr>
            <a:r>
              <a:rPr lang="en-US" altLang="ja-JP" dirty="0" smtClean="0">
                <a:ea typeface="MS PGothic" pitchFamily="34" charset="-128"/>
              </a:rPr>
              <a:t>Preview on My talk at the Korea Telecom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17588" y="241300"/>
            <a:ext cx="8355012" cy="1143000"/>
          </a:xfrm>
        </p:spPr>
        <p:txBody>
          <a:bodyPr/>
          <a:lstStyle/>
          <a:p>
            <a:r>
              <a:rPr lang="en-US" altLang="zh-TW" b="0" dirty="0" smtClean="0">
                <a:ea typeface="新細明體" pitchFamily="18" charset="-120"/>
              </a:rPr>
              <a:t>The Vehicle Safety Problem</a:t>
            </a:r>
            <a:endParaRPr lang="zh-TW" altLang="en-US" b="0" dirty="0" smtClean="0">
              <a:ea typeface="新細明體" pitchFamily="18" charset="-120"/>
            </a:endParaRPr>
          </a:p>
        </p:txBody>
      </p:sp>
      <p:sp>
        <p:nvSpPr>
          <p:cNvPr id="10243" name="Rectangle 3"/>
          <p:cNvSpPr>
            <a:spLocks noGrp="1" noChangeArrowheads="1"/>
          </p:cNvSpPr>
          <p:nvPr>
            <p:ph type="body" idx="1"/>
          </p:nvPr>
        </p:nvSpPr>
        <p:spPr/>
        <p:txBody>
          <a:bodyPr/>
          <a:lstStyle/>
          <a:p>
            <a:r>
              <a:rPr lang="en-US" dirty="0" smtClean="0"/>
              <a:t>About 6 million motor vehicle crashes occur every year in the United States, </a:t>
            </a:r>
          </a:p>
          <a:p>
            <a:pPr lvl="1"/>
            <a:r>
              <a:rPr lang="en-US" dirty="0" smtClean="0"/>
              <a:t>In 2009, ~5,505,000 vehicle crashes occurred, leading to 33,808 fatalities and 2,217,000 injured people </a:t>
            </a:r>
          </a:p>
          <a:p>
            <a:pPr lvl="1"/>
            <a:r>
              <a:rPr lang="en-US" dirty="0" smtClean="0"/>
              <a:t>These numbers account only for police-reported motor vehicle crashes only. </a:t>
            </a:r>
          </a:p>
          <a:p>
            <a:pPr lvl="1"/>
            <a:r>
              <a:rPr lang="en-US" dirty="0" smtClean="0"/>
              <a:t>An average of 93 people died each day (one every 16 minutes) in the same year. </a:t>
            </a:r>
          </a:p>
          <a:p>
            <a:r>
              <a:rPr lang="en-US" dirty="0" smtClean="0"/>
              <a:t>Vehicle crashes result in huge economic cost to society</a:t>
            </a:r>
          </a:p>
          <a:p>
            <a:pPr lvl="1"/>
            <a:r>
              <a:rPr lang="en-US" dirty="0" smtClean="0"/>
              <a:t>~2.3% of the U. S. Gross Domestic Product in 2000</a:t>
            </a:r>
          </a:p>
          <a:p>
            <a:r>
              <a:rPr lang="en-US" dirty="0" smtClean="0"/>
              <a:t>Intersection collisions accounts for a significant portion of the total accidents. </a:t>
            </a:r>
          </a:p>
          <a:p>
            <a:pPr lvl="1"/>
            <a:r>
              <a:rPr lang="en-US" dirty="0" smtClean="0"/>
              <a:t>In 2007, ~2,392,061 intersection crashes occurred, accounting for 39.7% of the total number of crashes.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0" dirty="0" smtClean="0"/>
              <a:t>Annual Fatality Rates per 100 Million VMT</a:t>
            </a:r>
            <a:endParaRPr lang="zh-TW" altLang="en-US" b="0" dirty="0" smtClean="0">
              <a:ea typeface="新細明體" pitchFamily="18" charset="-120"/>
            </a:endParaRPr>
          </a:p>
        </p:txBody>
      </p:sp>
      <p:pic>
        <p:nvPicPr>
          <p:cNvPr id="11267" name="Picture 4" descr="01 vehicle miles traveled last 20 years.jpg"/>
          <p:cNvPicPr>
            <a:picLocks noChangeAspect="1" noChangeArrowheads="1"/>
          </p:cNvPicPr>
          <p:nvPr/>
        </p:nvPicPr>
        <p:blipFill>
          <a:blip r:embed="rId2" cstate="print"/>
          <a:srcRect/>
          <a:stretch>
            <a:fillRect/>
          </a:stretch>
        </p:blipFill>
        <p:spPr bwMode="auto">
          <a:xfrm>
            <a:off x="1422400" y="1239838"/>
            <a:ext cx="6413500" cy="37639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b="0" dirty="0" smtClean="0">
                <a:ea typeface="新細明體" pitchFamily="18" charset="-120"/>
              </a:rPr>
              <a:t>Leading Causes of Vehicle Crashes</a:t>
            </a:r>
            <a:endParaRPr lang="zh-TW" altLang="en-US" b="0" dirty="0" smtClean="0">
              <a:ea typeface="新細明體" pitchFamily="18" charset="-120"/>
            </a:endParaRPr>
          </a:p>
        </p:txBody>
      </p:sp>
      <p:sp>
        <p:nvSpPr>
          <p:cNvPr id="12291" name="Rectangle 3"/>
          <p:cNvSpPr>
            <a:spLocks noGrp="1" noChangeArrowheads="1"/>
          </p:cNvSpPr>
          <p:nvPr>
            <p:ph type="body" idx="1"/>
          </p:nvPr>
        </p:nvSpPr>
        <p:spPr>
          <a:xfrm>
            <a:off x="1154113" y="933450"/>
            <a:ext cx="7413625" cy="5143500"/>
          </a:xfrm>
        </p:spPr>
        <p:txBody>
          <a:bodyPr/>
          <a:lstStyle/>
          <a:p>
            <a:r>
              <a:rPr lang="en-US" dirty="0" smtClean="0"/>
              <a:t>Driver error: 95% of the time due to recognition, decision, performance, non-performance, and other or unknown driver errors </a:t>
            </a:r>
          </a:p>
          <a:p>
            <a:pPr lvl="1"/>
            <a:r>
              <a:rPr lang="en-US" dirty="0" smtClean="0"/>
              <a:t>Recognition errors (inadequate surveillance, distraction, … ): 40.6%</a:t>
            </a:r>
          </a:p>
          <a:p>
            <a:pPr lvl="1"/>
            <a:r>
              <a:rPr lang="en-US" dirty="0" smtClean="0"/>
              <a:t>Decision errors (speeding, …): 34%</a:t>
            </a:r>
          </a:p>
          <a:p>
            <a:pPr lvl="1"/>
            <a:r>
              <a:rPr lang="en-US" dirty="0" smtClean="0"/>
              <a:t>Performance errors: 10.3%</a:t>
            </a:r>
          </a:p>
          <a:p>
            <a:pPr lvl="1"/>
            <a:r>
              <a:rPr lang="en-US" dirty="0" smtClean="0"/>
              <a:t>Non performance: 7.1% </a:t>
            </a:r>
          </a:p>
          <a:p>
            <a:pPr lvl="1"/>
            <a:r>
              <a:rPr lang="en-US" dirty="0" smtClean="0"/>
              <a:t>Other and unknown causes: 7.9%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TW" b="0" dirty="0" smtClean="0">
                <a:ea typeface="新細明體" pitchFamily="18" charset="-120"/>
              </a:rPr>
              <a:t>Leading Scenarios of Vehicle Crash's</a:t>
            </a:r>
            <a:endParaRPr lang="zh-TW" altLang="en-US" b="0" dirty="0" smtClean="0">
              <a:ea typeface="新細明體" pitchFamily="18" charset="-120"/>
            </a:endParaRPr>
          </a:p>
        </p:txBody>
      </p:sp>
      <p:sp>
        <p:nvSpPr>
          <p:cNvPr id="13315" name="Rectangle 3"/>
          <p:cNvSpPr>
            <a:spLocks noGrp="1" noChangeArrowheads="1"/>
          </p:cNvSpPr>
          <p:nvPr>
            <p:ph type="body" idx="1"/>
          </p:nvPr>
        </p:nvSpPr>
        <p:spPr>
          <a:xfrm>
            <a:off x="1154113" y="893763"/>
            <a:ext cx="7413625" cy="5183187"/>
          </a:xfrm>
        </p:spPr>
        <p:txBody>
          <a:bodyPr/>
          <a:lstStyle/>
          <a:p>
            <a:pPr marL="342900" indent="-342900"/>
            <a:r>
              <a:rPr lang="en-US" dirty="0" smtClean="0"/>
              <a:t>Intersection or turning (~36%)</a:t>
            </a:r>
          </a:p>
          <a:p>
            <a:pPr marL="342900" indent="-342900"/>
            <a:endParaRPr lang="en-US" dirty="0" smtClean="0"/>
          </a:p>
          <a:p>
            <a:pPr marL="342900" indent="-342900"/>
            <a:r>
              <a:rPr lang="en-US" dirty="0" smtClean="0"/>
              <a:t>Road edge departure without prior vehicle maneuver (~33%)</a:t>
            </a:r>
          </a:p>
          <a:p>
            <a:pPr marL="342900" indent="-342900"/>
            <a:endParaRPr lang="en-US" dirty="0" smtClean="0"/>
          </a:p>
          <a:p>
            <a:pPr marL="342900" indent="-342900"/>
            <a:r>
              <a:rPr lang="en-US" dirty="0" smtClean="0"/>
              <a:t>Lead vehicle stopped (~12%)</a:t>
            </a:r>
          </a:p>
          <a:p>
            <a:pPr marL="342900" indent="-342900"/>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Oval 19"/>
          <p:cNvSpPr>
            <a:spLocks noChangeArrowheads="1"/>
          </p:cNvSpPr>
          <p:nvPr/>
        </p:nvSpPr>
        <p:spPr bwMode="auto">
          <a:xfrm rot="-814629">
            <a:off x="3211513" y="1016000"/>
            <a:ext cx="5040312" cy="2451100"/>
          </a:xfrm>
          <a:prstGeom prst="ellipse">
            <a:avLst/>
          </a:prstGeom>
          <a:solidFill>
            <a:srgbClr val="92D050"/>
          </a:solidFill>
          <a:ln w="9525" algn="ctr">
            <a:solidFill>
              <a:schemeClr val="tx1"/>
            </a:solidFill>
            <a:round/>
            <a:headEnd/>
            <a:tailEnd/>
          </a:ln>
        </p:spPr>
        <p:txBody>
          <a:bodyPr/>
          <a:lstStyle/>
          <a:p>
            <a:pPr algn="ctr"/>
            <a:endParaRPr lang="en-US" sz="1200" b="0" dirty="0"/>
          </a:p>
        </p:txBody>
      </p:sp>
      <p:sp>
        <p:nvSpPr>
          <p:cNvPr id="14339" name="Slide Number Placeholder 5"/>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3231F961-CEE8-4245-875F-D0297C46B6A1}" type="slidenum">
              <a:rPr lang="en-US"/>
              <a:pPr/>
              <a:t>16</a:t>
            </a:fld>
            <a:endParaRPr lang="en-US" dirty="0"/>
          </a:p>
        </p:txBody>
      </p:sp>
      <p:sp>
        <p:nvSpPr>
          <p:cNvPr id="14340" name="Rectangle 2"/>
          <p:cNvSpPr>
            <a:spLocks noGrp="1" noChangeArrowheads="1"/>
          </p:cNvSpPr>
          <p:nvPr>
            <p:ph type="title" idx="4294967295"/>
          </p:nvPr>
        </p:nvSpPr>
        <p:spPr/>
        <p:txBody>
          <a:bodyPr/>
          <a:lstStyle/>
          <a:p>
            <a:r>
              <a:rPr lang="en-US" b="0" dirty="0" smtClean="0"/>
              <a:t>Vehicular Communication Applications</a:t>
            </a:r>
          </a:p>
        </p:txBody>
      </p:sp>
      <p:cxnSp>
        <p:nvCxnSpPr>
          <p:cNvPr id="14341" name="Straight Arrow Connector 7"/>
          <p:cNvCxnSpPr>
            <a:cxnSpLocks noChangeShapeType="1"/>
          </p:cNvCxnSpPr>
          <p:nvPr/>
        </p:nvCxnSpPr>
        <p:spPr bwMode="auto">
          <a:xfrm>
            <a:off x="1730375" y="5464175"/>
            <a:ext cx="6221413" cy="1588"/>
          </a:xfrm>
          <a:prstGeom prst="straightConnector1">
            <a:avLst/>
          </a:prstGeom>
          <a:noFill/>
          <a:ln w="9525" algn="ctr">
            <a:solidFill>
              <a:schemeClr val="tx1"/>
            </a:solidFill>
            <a:round/>
            <a:headEnd/>
            <a:tailEnd type="arrow" w="med" len="med"/>
          </a:ln>
        </p:spPr>
      </p:cxnSp>
      <p:sp>
        <p:nvSpPr>
          <p:cNvPr id="14342" name="TextBox 8"/>
          <p:cNvSpPr txBox="1">
            <a:spLocks noChangeArrowheads="1"/>
          </p:cNvSpPr>
          <p:nvPr/>
        </p:nvSpPr>
        <p:spPr bwMode="auto">
          <a:xfrm>
            <a:off x="8027988" y="5310188"/>
            <a:ext cx="600075" cy="307975"/>
          </a:xfrm>
          <a:prstGeom prst="rect">
            <a:avLst/>
          </a:prstGeom>
          <a:noFill/>
          <a:ln w="9525">
            <a:noFill/>
            <a:miter lim="800000"/>
            <a:headEnd/>
            <a:tailEnd/>
          </a:ln>
        </p:spPr>
        <p:txBody>
          <a:bodyPr wrap="none">
            <a:spAutoFit/>
          </a:bodyPr>
          <a:lstStyle/>
          <a:p>
            <a:r>
              <a:rPr lang="en-US" sz="1400" dirty="0"/>
              <a:t>Time</a:t>
            </a:r>
          </a:p>
        </p:txBody>
      </p:sp>
      <p:cxnSp>
        <p:nvCxnSpPr>
          <p:cNvPr id="14343" name="Straight Arrow Connector 10"/>
          <p:cNvCxnSpPr>
            <a:cxnSpLocks noChangeShapeType="1"/>
          </p:cNvCxnSpPr>
          <p:nvPr/>
        </p:nvCxnSpPr>
        <p:spPr bwMode="auto">
          <a:xfrm rot="5400000" flipH="1" flipV="1">
            <a:off x="-478631" y="3256757"/>
            <a:ext cx="4416425" cy="1587"/>
          </a:xfrm>
          <a:prstGeom prst="straightConnector1">
            <a:avLst/>
          </a:prstGeom>
          <a:noFill/>
          <a:ln w="9525" algn="ctr">
            <a:solidFill>
              <a:schemeClr val="tx1"/>
            </a:solidFill>
            <a:round/>
            <a:headEnd/>
            <a:tailEnd type="arrow" w="med" len="med"/>
          </a:ln>
        </p:spPr>
      </p:cxnSp>
      <p:sp>
        <p:nvSpPr>
          <p:cNvPr id="14344" name="TextBox 11"/>
          <p:cNvSpPr txBox="1">
            <a:spLocks noChangeArrowheads="1"/>
          </p:cNvSpPr>
          <p:nvPr/>
        </p:nvSpPr>
        <p:spPr bwMode="auto">
          <a:xfrm rot="-5400000">
            <a:off x="-280987" y="3019425"/>
            <a:ext cx="3406775" cy="307975"/>
          </a:xfrm>
          <a:prstGeom prst="rect">
            <a:avLst/>
          </a:prstGeom>
          <a:noFill/>
          <a:ln w="9525">
            <a:noFill/>
            <a:miter lim="800000"/>
            <a:headEnd/>
            <a:tailEnd/>
          </a:ln>
        </p:spPr>
        <p:txBody>
          <a:bodyPr wrap="none">
            <a:spAutoFit/>
          </a:bodyPr>
          <a:lstStyle/>
          <a:p>
            <a:r>
              <a:rPr lang="en-US" sz="1400" dirty="0"/>
              <a:t>Vehicular Communication Capabilities</a:t>
            </a:r>
          </a:p>
        </p:txBody>
      </p:sp>
      <p:sp>
        <p:nvSpPr>
          <p:cNvPr id="14345" name="Oval 14"/>
          <p:cNvSpPr>
            <a:spLocks noChangeArrowheads="1"/>
          </p:cNvSpPr>
          <p:nvPr/>
        </p:nvSpPr>
        <p:spPr bwMode="auto">
          <a:xfrm>
            <a:off x="3881438" y="2660650"/>
            <a:ext cx="1612900" cy="844550"/>
          </a:xfrm>
          <a:prstGeom prst="ellipse">
            <a:avLst/>
          </a:prstGeom>
          <a:noFill/>
          <a:ln w="9525" algn="ctr">
            <a:solidFill>
              <a:schemeClr val="tx1"/>
            </a:solidFill>
            <a:round/>
            <a:headEnd/>
            <a:tailEnd/>
          </a:ln>
        </p:spPr>
        <p:txBody>
          <a:bodyPr/>
          <a:lstStyle/>
          <a:p>
            <a:pPr algn="ctr"/>
            <a:r>
              <a:rPr lang="en-US" sz="1200" dirty="0"/>
              <a:t>Cooperative Safety Applications</a:t>
            </a:r>
          </a:p>
        </p:txBody>
      </p:sp>
      <p:sp>
        <p:nvSpPr>
          <p:cNvPr id="14346" name="Oval 15"/>
          <p:cNvSpPr>
            <a:spLocks noChangeArrowheads="1"/>
          </p:cNvSpPr>
          <p:nvPr/>
        </p:nvSpPr>
        <p:spPr bwMode="auto">
          <a:xfrm>
            <a:off x="5954713" y="1163638"/>
            <a:ext cx="1612900" cy="844550"/>
          </a:xfrm>
          <a:prstGeom prst="ellipse">
            <a:avLst/>
          </a:prstGeom>
          <a:noFill/>
          <a:ln w="9525" algn="ctr">
            <a:solidFill>
              <a:schemeClr val="tx1"/>
            </a:solidFill>
            <a:round/>
            <a:headEnd/>
            <a:tailEnd/>
          </a:ln>
        </p:spPr>
        <p:txBody>
          <a:bodyPr/>
          <a:lstStyle/>
          <a:p>
            <a:pPr algn="ctr"/>
            <a:r>
              <a:rPr lang="en-US" sz="1200" dirty="0"/>
              <a:t>Autonomous Driving</a:t>
            </a:r>
          </a:p>
        </p:txBody>
      </p:sp>
      <p:sp>
        <p:nvSpPr>
          <p:cNvPr id="14347" name="Oval 16"/>
          <p:cNvSpPr>
            <a:spLocks noChangeArrowheads="1"/>
          </p:cNvSpPr>
          <p:nvPr/>
        </p:nvSpPr>
        <p:spPr bwMode="auto">
          <a:xfrm>
            <a:off x="3881438" y="1700213"/>
            <a:ext cx="1612900" cy="846137"/>
          </a:xfrm>
          <a:prstGeom prst="ellipse">
            <a:avLst/>
          </a:prstGeom>
          <a:noFill/>
          <a:ln w="9525" algn="ctr">
            <a:solidFill>
              <a:schemeClr val="tx1"/>
            </a:solidFill>
            <a:round/>
            <a:headEnd/>
            <a:tailEnd/>
          </a:ln>
        </p:spPr>
        <p:txBody>
          <a:bodyPr/>
          <a:lstStyle/>
          <a:p>
            <a:pPr algn="ctr"/>
            <a:r>
              <a:rPr lang="en-US" sz="1200" dirty="0"/>
              <a:t>Cooperative Driving</a:t>
            </a:r>
          </a:p>
        </p:txBody>
      </p:sp>
      <p:sp>
        <p:nvSpPr>
          <p:cNvPr id="14348" name="Oval 17"/>
          <p:cNvSpPr>
            <a:spLocks noChangeArrowheads="1"/>
          </p:cNvSpPr>
          <p:nvPr/>
        </p:nvSpPr>
        <p:spPr bwMode="auto">
          <a:xfrm rot="-814629">
            <a:off x="2446338" y="3767138"/>
            <a:ext cx="5040312" cy="1290637"/>
          </a:xfrm>
          <a:prstGeom prst="ellipse">
            <a:avLst/>
          </a:prstGeom>
          <a:solidFill>
            <a:srgbClr val="FFFF00"/>
          </a:solidFill>
          <a:ln w="9525" algn="ctr">
            <a:solidFill>
              <a:schemeClr val="tx1"/>
            </a:solidFill>
            <a:round/>
            <a:headEnd/>
            <a:tailEnd/>
          </a:ln>
        </p:spPr>
        <p:txBody>
          <a:bodyPr/>
          <a:lstStyle/>
          <a:p>
            <a:pPr algn="ctr"/>
            <a:r>
              <a:rPr lang="en-US" sz="1200" b="0" dirty="0"/>
              <a:t>Mobility Applications</a:t>
            </a:r>
          </a:p>
          <a:p>
            <a:pPr algn="ctr"/>
            <a:endParaRPr lang="en-US" sz="1200" b="0" dirty="0"/>
          </a:p>
          <a:p>
            <a:pPr algn="ctr"/>
            <a:r>
              <a:rPr lang="en-US" sz="1200" b="0" dirty="0"/>
              <a:t>Consumer &amp; Commercial Applications</a:t>
            </a:r>
          </a:p>
          <a:p>
            <a:pPr algn="ctr"/>
            <a:endParaRPr lang="en-US" sz="1200" b="0" dirty="0"/>
          </a:p>
          <a:p>
            <a:pPr algn="ctr"/>
            <a:r>
              <a:rPr lang="en-US" sz="1200" b="0" dirty="0"/>
              <a:t>Environment Sustainability Applications</a:t>
            </a:r>
          </a:p>
        </p:txBody>
      </p:sp>
      <p:sp>
        <p:nvSpPr>
          <p:cNvPr id="14349" name="TextBox 20"/>
          <p:cNvSpPr txBox="1">
            <a:spLocks noChangeArrowheads="1"/>
          </p:cNvSpPr>
          <p:nvPr/>
        </p:nvSpPr>
        <p:spPr bwMode="auto">
          <a:xfrm>
            <a:off x="6261100" y="2354263"/>
            <a:ext cx="1382713" cy="460375"/>
          </a:xfrm>
          <a:prstGeom prst="rect">
            <a:avLst/>
          </a:prstGeom>
          <a:noFill/>
          <a:ln w="9525">
            <a:noFill/>
            <a:miter lim="800000"/>
            <a:headEnd/>
            <a:tailEnd/>
          </a:ln>
        </p:spPr>
        <p:txBody>
          <a:bodyPr>
            <a:spAutoFit/>
          </a:bodyPr>
          <a:lstStyle/>
          <a:p>
            <a:r>
              <a:rPr lang="en-US" sz="1200" dirty="0"/>
              <a:t>Safety Applications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left)">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TW" b="0" dirty="0" smtClean="0">
                <a:ea typeface="新細明體" pitchFamily="18" charset="-120"/>
              </a:rPr>
              <a:t>From Passive Safety to Cooperative Safety</a:t>
            </a:r>
            <a:endParaRPr lang="zh-TW" altLang="en-US" b="0" dirty="0" smtClean="0">
              <a:ea typeface="新細明體" pitchFamily="18" charset="-120"/>
            </a:endParaRPr>
          </a:p>
        </p:txBody>
      </p:sp>
      <p:pic>
        <p:nvPicPr>
          <p:cNvPr id="15363" name="Picture 2"/>
          <p:cNvPicPr>
            <a:picLocks noChangeAspect="1" noChangeArrowheads="1"/>
          </p:cNvPicPr>
          <p:nvPr/>
        </p:nvPicPr>
        <p:blipFill>
          <a:blip r:embed="rId2" cstate="print"/>
          <a:srcRect/>
          <a:stretch>
            <a:fillRect/>
          </a:stretch>
        </p:blipFill>
        <p:spPr bwMode="auto">
          <a:xfrm>
            <a:off x="731838" y="4079875"/>
            <a:ext cx="1843087" cy="1693863"/>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6049963" y="1544638"/>
            <a:ext cx="2646362" cy="1766887"/>
          </a:xfrm>
          <a:prstGeom prst="rect">
            <a:avLst/>
          </a:prstGeom>
          <a:noFill/>
          <a:ln w="9525">
            <a:noFill/>
            <a:miter lim="800000"/>
            <a:headEnd/>
            <a:tailEnd/>
          </a:ln>
        </p:spPr>
      </p:pic>
      <p:sp>
        <p:nvSpPr>
          <p:cNvPr id="15365" name="TextBox 8"/>
          <p:cNvSpPr txBox="1">
            <a:spLocks noChangeArrowheads="1"/>
          </p:cNvSpPr>
          <p:nvPr/>
        </p:nvSpPr>
        <p:spPr bwMode="auto">
          <a:xfrm>
            <a:off x="3227388" y="4502150"/>
            <a:ext cx="2163762" cy="1384300"/>
          </a:xfrm>
          <a:prstGeom prst="rect">
            <a:avLst/>
          </a:prstGeom>
          <a:noFill/>
          <a:ln w="9525">
            <a:noFill/>
            <a:miter lim="800000"/>
            <a:headEnd/>
            <a:tailEnd/>
          </a:ln>
        </p:spPr>
        <p:txBody>
          <a:bodyPr wrap="none">
            <a:spAutoFit/>
          </a:bodyPr>
          <a:lstStyle/>
          <a:p>
            <a:r>
              <a:rPr lang="en-US" sz="1200" dirty="0"/>
              <a:t>Anti-lock Brakes</a:t>
            </a:r>
          </a:p>
          <a:p>
            <a:r>
              <a:rPr lang="en-US" sz="1200" dirty="0"/>
              <a:t>Brake Assist</a:t>
            </a:r>
          </a:p>
          <a:p>
            <a:r>
              <a:rPr lang="en-US" sz="1200" dirty="0"/>
              <a:t>Electronic Stability Control</a:t>
            </a:r>
          </a:p>
          <a:p>
            <a:endParaRPr lang="en-US" sz="1200" dirty="0"/>
          </a:p>
          <a:p>
            <a:r>
              <a:rPr lang="en-US" sz="1200" dirty="0"/>
              <a:t>Autonomous Sensors </a:t>
            </a:r>
          </a:p>
          <a:p>
            <a:r>
              <a:rPr lang="en-US" sz="1200" dirty="0"/>
              <a:t>Adaptive Cruise Control</a:t>
            </a:r>
          </a:p>
          <a:p>
            <a:r>
              <a:rPr lang="en-US" sz="1200" dirty="0"/>
              <a:t>Lane Change Assist</a:t>
            </a:r>
          </a:p>
        </p:txBody>
      </p:sp>
      <p:pic>
        <p:nvPicPr>
          <p:cNvPr id="15366" name="Picture 5"/>
          <p:cNvPicPr>
            <a:picLocks noChangeAspect="1" noChangeArrowheads="1"/>
          </p:cNvPicPr>
          <p:nvPr/>
        </p:nvPicPr>
        <p:blipFill>
          <a:blip r:embed="rId4" cstate="print"/>
          <a:srcRect/>
          <a:stretch>
            <a:fillRect/>
          </a:stretch>
        </p:blipFill>
        <p:spPr bwMode="auto">
          <a:xfrm>
            <a:off x="3189288" y="2466975"/>
            <a:ext cx="2486025" cy="1838325"/>
          </a:xfrm>
          <a:prstGeom prst="rect">
            <a:avLst/>
          </a:prstGeom>
          <a:noFill/>
          <a:ln w="9525">
            <a:noFill/>
            <a:miter lim="800000"/>
            <a:headEnd/>
            <a:tailEnd/>
          </a:ln>
        </p:spPr>
      </p:pic>
      <p:sp>
        <p:nvSpPr>
          <p:cNvPr id="15367" name="Right Arrow 10"/>
          <p:cNvSpPr>
            <a:spLocks noChangeArrowheads="1"/>
          </p:cNvSpPr>
          <p:nvPr/>
        </p:nvSpPr>
        <p:spPr bwMode="auto">
          <a:xfrm rot="-1549345">
            <a:off x="2701925" y="4478338"/>
            <a:ext cx="500063" cy="346075"/>
          </a:xfrm>
          <a:prstGeom prst="rightArrow">
            <a:avLst>
              <a:gd name="adj1" fmla="val 50000"/>
              <a:gd name="adj2" fmla="val 50018"/>
            </a:avLst>
          </a:prstGeom>
          <a:solidFill>
            <a:schemeClr val="accent1"/>
          </a:solidFill>
          <a:ln w="9525" algn="ctr">
            <a:solidFill>
              <a:schemeClr val="tx1"/>
            </a:solidFill>
            <a:round/>
            <a:headEnd/>
            <a:tailEnd/>
          </a:ln>
        </p:spPr>
        <p:txBody>
          <a:bodyPr/>
          <a:lstStyle/>
          <a:p>
            <a:endParaRPr lang="en-US" dirty="0"/>
          </a:p>
        </p:txBody>
      </p:sp>
      <p:sp>
        <p:nvSpPr>
          <p:cNvPr id="15368" name="Right Arrow 11"/>
          <p:cNvSpPr>
            <a:spLocks noChangeArrowheads="1"/>
          </p:cNvSpPr>
          <p:nvPr/>
        </p:nvSpPr>
        <p:spPr bwMode="auto">
          <a:xfrm rot="-1549345">
            <a:off x="5543550" y="3249613"/>
            <a:ext cx="500063" cy="344487"/>
          </a:xfrm>
          <a:prstGeom prst="rightArrow">
            <a:avLst>
              <a:gd name="adj1" fmla="val 50000"/>
              <a:gd name="adj2" fmla="val 50249"/>
            </a:avLst>
          </a:prstGeom>
          <a:solidFill>
            <a:schemeClr val="accent1"/>
          </a:solidFill>
          <a:ln w="9525" algn="ctr">
            <a:solidFill>
              <a:schemeClr val="tx1"/>
            </a:solidFill>
            <a:round/>
            <a:headEnd/>
            <a:tailEnd/>
          </a:ln>
        </p:spPr>
        <p:txBody>
          <a:bodyPr/>
          <a:lstStyle/>
          <a:p>
            <a:endParaRPr lang="en-US" dirty="0"/>
          </a:p>
        </p:txBody>
      </p:sp>
      <p:sp>
        <p:nvSpPr>
          <p:cNvPr id="15369" name="TextBox 12"/>
          <p:cNvSpPr txBox="1">
            <a:spLocks noChangeArrowheads="1"/>
          </p:cNvSpPr>
          <p:nvPr/>
        </p:nvSpPr>
        <p:spPr bwMode="auto">
          <a:xfrm>
            <a:off x="885825" y="3657600"/>
            <a:ext cx="1257300" cy="276225"/>
          </a:xfrm>
          <a:prstGeom prst="rect">
            <a:avLst/>
          </a:prstGeom>
          <a:noFill/>
          <a:ln w="9525">
            <a:noFill/>
            <a:miter lim="800000"/>
            <a:headEnd/>
            <a:tailEnd/>
          </a:ln>
        </p:spPr>
        <p:txBody>
          <a:bodyPr wrap="none">
            <a:spAutoFit/>
          </a:bodyPr>
          <a:lstStyle/>
          <a:p>
            <a:r>
              <a:rPr lang="en-US" sz="1200" dirty="0"/>
              <a:t>Passive Safety</a:t>
            </a:r>
          </a:p>
        </p:txBody>
      </p:sp>
      <p:sp>
        <p:nvSpPr>
          <p:cNvPr id="15370" name="TextBox 13"/>
          <p:cNvSpPr txBox="1">
            <a:spLocks noChangeArrowheads="1"/>
          </p:cNvSpPr>
          <p:nvPr/>
        </p:nvSpPr>
        <p:spPr bwMode="auto">
          <a:xfrm>
            <a:off x="3535363" y="2120900"/>
            <a:ext cx="1638300" cy="276225"/>
          </a:xfrm>
          <a:prstGeom prst="rect">
            <a:avLst/>
          </a:prstGeom>
          <a:noFill/>
          <a:ln w="9525">
            <a:noFill/>
            <a:miter lim="800000"/>
            <a:headEnd/>
            <a:tailEnd/>
          </a:ln>
        </p:spPr>
        <p:txBody>
          <a:bodyPr wrap="none">
            <a:spAutoFit/>
          </a:bodyPr>
          <a:lstStyle/>
          <a:p>
            <a:r>
              <a:rPr lang="en-US" sz="1200" dirty="0"/>
              <a:t>Autonomous Safety</a:t>
            </a:r>
          </a:p>
        </p:txBody>
      </p:sp>
      <p:sp>
        <p:nvSpPr>
          <p:cNvPr id="15371" name="TextBox 14"/>
          <p:cNvSpPr txBox="1">
            <a:spLocks noChangeArrowheads="1"/>
          </p:cNvSpPr>
          <p:nvPr/>
        </p:nvSpPr>
        <p:spPr bwMode="auto">
          <a:xfrm>
            <a:off x="6569075" y="1201738"/>
            <a:ext cx="1576388" cy="276225"/>
          </a:xfrm>
          <a:prstGeom prst="rect">
            <a:avLst/>
          </a:prstGeom>
          <a:noFill/>
          <a:ln w="9525">
            <a:noFill/>
            <a:miter lim="800000"/>
            <a:headEnd/>
            <a:tailEnd/>
          </a:ln>
        </p:spPr>
        <p:txBody>
          <a:bodyPr wrap="none">
            <a:spAutoFit/>
          </a:bodyPr>
          <a:lstStyle/>
          <a:p>
            <a:r>
              <a:rPr lang="en-US" sz="1200" dirty="0"/>
              <a:t>Cooperative Safety</a:t>
            </a:r>
          </a:p>
        </p:txBody>
      </p:sp>
      <p:sp>
        <p:nvSpPr>
          <p:cNvPr id="15372" name="Left Brace 15"/>
          <p:cNvSpPr>
            <a:spLocks/>
          </p:cNvSpPr>
          <p:nvPr/>
        </p:nvSpPr>
        <p:spPr bwMode="auto">
          <a:xfrm rot="5400000">
            <a:off x="5724525" y="-1677987"/>
            <a:ext cx="268288" cy="5567362"/>
          </a:xfrm>
          <a:prstGeom prst="leftBrace">
            <a:avLst>
              <a:gd name="adj1" fmla="val 8358"/>
              <a:gd name="adj2" fmla="val 50000"/>
            </a:avLst>
          </a:prstGeom>
          <a:noFill/>
          <a:ln w="9525" algn="ctr">
            <a:solidFill>
              <a:schemeClr val="tx1"/>
            </a:solidFill>
            <a:round/>
            <a:headEnd/>
            <a:tailEnd/>
          </a:ln>
        </p:spPr>
        <p:txBody>
          <a:bodyPr/>
          <a:lstStyle/>
          <a:p>
            <a:endParaRPr lang="en-US" dirty="0"/>
          </a:p>
        </p:txBody>
      </p:sp>
      <p:sp>
        <p:nvSpPr>
          <p:cNvPr id="15373" name="TextBox 16"/>
          <p:cNvSpPr txBox="1">
            <a:spLocks noChangeArrowheads="1"/>
          </p:cNvSpPr>
          <p:nvPr/>
        </p:nvSpPr>
        <p:spPr bwMode="auto">
          <a:xfrm>
            <a:off x="5340350" y="701675"/>
            <a:ext cx="1147763" cy="277813"/>
          </a:xfrm>
          <a:prstGeom prst="rect">
            <a:avLst/>
          </a:prstGeom>
          <a:noFill/>
          <a:ln w="9525">
            <a:noFill/>
            <a:miter lim="800000"/>
            <a:headEnd/>
            <a:tailEnd/>
          </a:ln>
        </p:spPr>
        <p:txBody>
          <a:bodyPr wrap="none">
            <a:spAutoFit/>
          </a:bodyPr>
          <a:lstStyle/>
          <a:p>
            <a:r>
              <a:rPr lang="en-US" sz="1200" dirty="0"/>
              <a:t>Active Safety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b="0" dirty="0" smtClean="0">
                <a:ea typeface="新細明體" pitchFamily="18" charset="-120"/>
              </a:rPr>
              <a:t>Cooperative Safety</a:t>
            </a:r>
            <a:endParaRPr lang="zh-TW" altLang="en-US" b="0" dirty="0" smtClean="0">
              <a:ea typeface="新細明體" pitchFamily="18" charset="-120"/>
            </a:endParaRPr>
          </a:p>
        </p:txBody>
      </p:sp>
      <p:sp>
        <p:nvSpPr>
          <p:cNvPr id="14339" name="Rectangle 3"/>
          <p:cNvSpPr>
            <a:spLocks noGrp="1" noChangeArrowheads="1"/>
          </p:cNvSpPr>
          <p:nvPr>
            <p:ph type="body" idx="1"/>
          </p:nvPr>
        </p:nvSpPr>
        <p:spPr>
          <a:xfrm>
            <a:off x="1154113" y="893763"/>
            <a:ext cx="7413625" cy="5183187"/>
          </a:xfrm>
        </p:spPr>
        <p:txBody>
          <a:bodyPr/>
          <a:lstStyle/>
          <a:p>
            <a:pPr marL="342900" lvl="1" indent="-342900">
              <a:buFont typeface="Wingdings" pitchFamily="2" charset="2"/>
              <a:buChar char=""/>
            </a:pPr>
            <a:r>
              <a:rPr lang="en-US" sz="2400" b="1" dirty="0" smtClean="0">
                <a:solidFill>
                  <a:schemeClr val="accent1"/>
                </a:solidFill>
              </a:rPr>
              <a:t>Intersection collision avoidance </a:t>
            </a:r>
          </a:p>
          <a:p>
            <a:pPr marL="342900" lvl="1" indent="-342900">
              <a:buFont typeface="Wingdings" pitchFamily="2" charset="2"/>
              <a:buChar char=""/>
            </a:pPr>
            <a:r>
              <a:rPr lang="en-US" sz="2400" b="1" dirty="0" smtClean="0">
                <a:solidFill>
                  <a:schemeClr val="accent1"/>
                </a:solidFill>
              </a:rPr>
              <a:t>Lane/road departure</a:t>
            </a:r>
          </a:p>
          <a:p>
            <a:pPr marL="342900" lvl="1" indent="-342900">
              <a:buFont typeface="Wingdings" pitchFamily="2" charset="2"/>
              <a:buChar char=""/>
            </a:pPr>
            <a:r>
              <a:rPr lang="en-US" sz="2400" b="1" dirty="0" smtClean="0">
                <a:solidFill>
                  <a:schemeClr val="accent1"/>
                </a:solidFill>
              </a:rPr>
              <a:t>Road condition warning</a:t>
            </a:r>
          </a:p>
          <a:p>
            <a:pPr marL="342900" lvl="1" indent="-342900">
              <a:buFont typeface="Wingdings" pitchFamily="2" charset="2"/>
              <a:buChar char=""/>
            </a:pPr>
            <a:r>
              <a:rPr lang="en-US" sz="2400" b="1" dirty="0" smtClean="0">
                <a:solidFill>
                  <a:schemeClr val="accent1"/>
                </a:solidFill>
              </a:rPr>
              <a:t>Emergency electronic brake lights</a:t>
            </a:r>
          </a:p>
          <a:p>
            <a:pPr marL="342900" lvl="1" indent="-342900">
              <a:buFont typeface="Wingdings" pitchFamily="2" charset="2"/>
              <a:buChar char=""/>
            </a:pPr>
            <a:r>
              <a:rPr lang="en-US" sz="2400" b="1" dirty="0" smtClean="0">
                <a:solidFill>
                  <a:schemeClr val="accent1"/>
                </a:solidFill>
              </a:rPr>
              <a:t>…</a:t>
            </a:r>
          </a:p>
          <a:p>
            <a:pPr marL="342900" indent="-342900"/>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2AA028B8-A0D3-4918-9C33-A1788F83B7F8}" type="slidenum">
              <a:rPr lang="en-US"/>
              <a:pPr/>
              <a:t>19</a:t>
            </a:fld>
            <a:endParaRPr lang="en-US" dirty="0"/>
          </a:p>
        </p:txBody>
      </p:sp>
      <p:sp>
        <p:nvSpPr>
          <p:cNvPr id="17411" name="Rectangle 2"/>
          <p:cNvSpPr>
            <a:spLocks noGrp="1" noChangeArrowheads="1"/>
          </p:cNvSpPr>
          <p:nvPr>
            <p:ph type="title" idx="4294967295"/>
          </p:nvPr>
        </p:nvSpPr>
        <p:spPr/>
        <p:txBody>
          <a:bodyPr/>
          <a:lstStyle/>
          <a:p>
            <a:r>
              <a:rPr lang="en-US" b="0" dirty="0" smtClean="0"/>
              <a:t>Intersection Collision Avoidance</a:t>
            </a:r>
          </a:p>
        </p:txBody>
      </p:sp>
      <p:pic>
        <p:nvPicPr>
          <p:cNvPr id="17412" name="Picture 2"/>
          <p:cNvPicPr>
            <a:picLocks noChangeAspect="1" noChangeArrowheads="1"/>
          </p:cNvPicPr>
          <p:nvPr/>
        </p:nvPicPr>
        <p:blipFill>
          <a:blip r:embed="rId2" cstate="print"/>
          <a:srcRect/>
          <a:stretch>
            <a:fillRect/>
          </a:stretch>
        </p:blipFill>
        <p:spPr bwMode="auto">
          <a:xfrm>
            <a:off x="1077913" y="1123950"/>
            <a:ext cx="3806825" cy="1958975"/>
          </a:xfrm>
          <a:prstGeom prst="rect">
            <a:avLst/>
          </a:prstGeom>
          <a:noFill/>
          <a:ln w="9525">
            <a:noFill/>
            <a:miter lim="800000"/>
            <a:headEnd/>
            <a:tailEnd/>
          </a:ln>
        </p:spPr>
      </p:pic>
      <p:pic>
        <p:nvPicPr>
          <p:cNvPr id="17413" name="Picture 3"/>
          <p:cNvPicPr>
            <a:picLocks noChangeAspect="1" noChangeArrowheads="1"/>
          </p:cNvPicPr>
          <p:nvPr/>
        </p:nvPicPr>
        <p:blipFill>
          <a:blip r:embed="rId3" cstate="print"/>
          <a:srcRect/>
          <a:stretch>
            <a:fillRect/>
          </a:stretch>
        </p:blipFill>
        <p:spPr bwMode="auto">
          <a:xfrm>
            <a:off x="5608638" y="1163638"/>
            <a:ext cx="2466975" cy="1847850"/>
          </a:xfrm>
          <a:prstGeom prst="rect">
            <a:avLst/>
          </a:prstGeom>
          <a:noFill/>
          <a:ln w="9525">
            <a:noFill/>
            <a:miter lim="800000"/>
            <a:headEnd/>
            <a:tailEnd/>
          </a:ln>
        </p:spPr>
      </p:pic>
      <p:pic>
        <p:nvPicPr>
          <p:cNvPr id="17414" name="Picture 10"/>
          <p:cNvPicPr>
            <a:picLocks noChangeAspect="1" noChangeArrowheads="1"/>
          </p:cNvPicPr>
          <p:nvPr/>
        </p:nvPicPr>
        <p:blipFill>
          <a:blip r:embed="rId4" cstate="print"/>
          <a:srcRect/>
          <a:stretch>
            <a:fillRect/>
          </a:stretch>
        </p:blipFill>
        <p:spPr bwMode="auto">
          <a:xfrm>
            <a:off x="2882900" y="3352800"/>
            <a:ext cx="3422650"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TW" b="0" dirty="0" smtClean="0">
                <a:ea typeface="新細明體" pitchFamily="18" charset="-120"/>
              </a:rPr>
              <a:t>Outline</a:t>
            </a:r>
          </a:p>
        </p:txBody>
      </p:sp>
      <p:sp>
        <p:nvSpPr>
          <p:cNvPr id="4099" name="Rectangle 3"/>
          <p:cNvSpPr>
            <a:spLocks noGrp="1" noChangeArrowheads="1"/>
          </p:cNvSpPr>
          <p:nvPr>
            <p:ph type="body" idx="1"/>
          </p:nvPr>
        </p:nvSpPr>
        <p:spPr>
          <a:xfrm>
            <a:off x="1154113" y="702245"/>
            <a:ext cx="7413625" cy="5374705"/>
          </a:xfrm>
        </p:spPr>
        <p:txBody>
          <a:bodyPr/>
          <a:lstStyle/>
          <a:p>
            <a:pPr marL="609600" indent="-609600"/>
            <a:r>
              <a:rPr lang="en-US" altLang="zh-TW" dirty="0" smtClean="0">
                <a:ea typeface="新細明體" pitchFamily="18" charset="-120"/>
              </a:rPr>
              <a:t>Objectives, scope, and schedule of the course</a:t>
            </a:r>
          </a:p>
          <a:p>
            <a:pPr marL="609600" indent="-609600"/>
            <a:endParaRPr lang="en-US" altLang="zh-TW" dirty="0" smtClean="0">
              <a:ea typeface="新細明體" pitchFamily="18" charset="-120"/>
            </a:endParaRPr>
          </a:p>
          <a:p>
            <a:pPr marL="609600" indent="-609600"/>
            <a:r>
              <a:rPr lang="en-US" altLang="zh-TW" dirty="0" smtClean="0">
                <a:ea typeface="新細明體" pitchFamily="18" charset="-120"/>
              </a:rPr>
              <a:t>Vehicular Telematics applications</a:t>
            </a:r>
          </a:p>
          <a:p>
            <a:pPr marL="609600" indent="-609600"/>
            <a:endParaRPr lang="en-US" altLang="zh-TW" dirty="0">
              <a:ea typeface="新細明體" pitchFamily="18" charset="-120"/>
            </a:endParaRPr>
          </a:p>
          <a:p>
            <a:pPr marL="609600" indent="-609600"/>
            <a:r>
              <a:rPr lang="en-US" altLang="zh-TW" dirty="0" smtClean="0">
                <a:ea typeface="新細明體" pitchFamily="18" charset="-120"/>
              </a:rPr>
              <a:t>Key components for ICT Entrepreneurship </a:t>
            </a:r>
          </a:p>
          <a:p>
            <a:pPr marL="609600" indent="-609600"/>
            <a:endParaRPr lang="en-US" altLang="zh-TW" dirty="0" smtClean="0">
              <a:ea typeface="新細明體" pitchFamily="18" charset="-120"/>
            </a:endParaRPr>
          </a:p>
          <a:p>
            <a:pPr marL="609600" indent="-609600"/>
            <a:r>
              <a:rPr lang="en-US" altLang="zh-TW" dirty="0" smtClean="0">
                <a:ea typeface="新細明體" pitchFamily="18" charset="-120"/>
              </a:rPr>
              <a:t>What are the unique challenges in designing a consumer vehicle network </a:t>
            </a:r>
          </a:p>
          <a:p>
            <a:pPr marL="609600" indent="-609600"/>
            <a:endParaRPr lang="en-US" altLang="zh-TW" dirty="0">
              <a:ea typeface="新細明體" pitchFamily="18" charset="-120"/>
            </a:endParaRPr>
          </a:p>
          <a:p>
            <a:pPr marL="609600" indent="-609600"/>
            <a:r>
              <a:rPr lang="en-US" altLang="zh-TW" dirty="0" smtClean="0">
                <a:ea typeface="新細明體" pitchFamily="18" charset="-120"/>
              </a:rPr>
              <a:t>How to prepare a promising business plan</a:t>
            </a:r>
          </a:p>
          <a:p>
            <a:pPr marL="609600" indent="-609600"/>
            <a:endParaRPr lang="en-US" altLang="zh-TW" dirty="0">
              <a:ea typeface="新細明體" pitchFamily="18" charset="-120"/>
            </a:endParaRPr>
          </a:p>
          <a:p>
            <a:pPr marL="609600" indent="-609600"/>
            <a:r>
              <a:rPr lang="en-US" altLang="zh-TW" dirty="0" smtClean="0">
                <a:ea typeface="新細明體" pitchFamily="18" charset="-120"/>
              </a:rPr>
              <a:t>Blend Engineering (50%) with Business (50%)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A72E5E8A-C5CC-4688-81E8-774E5F355509}" type="slidenum">
              <a:rPr lang="en-US"/>
              <a:pPr/>
              <a:t>20</a:t>
            </a:fld>
            <a:endParaRPr lang="en-US" dirty="0"/>
          </a:p>
        </p:txBody>
      </p:sp>
      <p:sp>
        <p:nvSpPr>
          <p:cNvPr id="18435" name="Rectangle 2"/>
          <p:cNvSpPr>
            <a:spLocks noGrp="1" noChangeArrowheads="1"/>
          </p:cNvSpPr>
          <p:nvPr>
            <p:ph type="title" idx="4294967295"/>
          </p:nvPr>
        </p:nvSpPr>
        <p:spPr/>
        <p:txBody>
          <a:bodyPr/>
          <a:lstStyle/>
          <a:p>
            <a:r>
              <a:rPr lang="en-US" b="0" dirty="0" smtClean="0"/>
              <a:t>Emergency Vehicle Warning</a:t>
            </a:r>
          </a:p>
        </p:txBody>
      </p:sp>
      <p:sp>
        <p:nvSpPr>
          <p:cNvPr id="18436" name="Rectangle 3"/>
          <p:cNvSpPr>
            <a:spLocks noGrp="1" noChangeArrowheads="1"/>
          </p:cNvSpPr>
          <p:nvPr>
            <p:ph type="body" sz="half" idx="4294967295"/>
          </p:nvPr>
        </p:nvSpPr>
        <p:spPr>
          <a:xfrm>
            <a:off x="1308100" y="5233988"/>
            <a:ext cx="6594475" cy="592137"/>
          </a:xfrm>
        </p:spPr>
        <p:txBody>
          <a:bodyPr/>
          <a:lstStyle/>
          <a:p>
            <a:pPr>
              <a:buFont typeface="Wingdings" pitchFamily="2" charset="2"/>
              <a:buNone/>
            </a:pPr>
            <a:r>
              <a:rPr lang="en-US" dirty="0" smtClean="0">
                <a:solidFill>
                  <a:schemeClr val="folHlink"/>
                </a:solidFill>
              </a:rPr>
              <a:t>Caution! Emergency Vehicle Approaching!</a:t>
            </a:r>
          </a:p>
          <a:p>
            <a:endParaRPr lang="en-US" dirty="0" smtClean="0">
              <a:solidFill>
                <a:schemeClr val="tx1"/>
              </a:solidFill>
            </a:endParaRPr>
          </a:p>
        </p:txBody>
      </p:sp>
      <p:pic>
        <p:nvPicPr>
          <p:cNvPr id="18437" name="Picture 5"/>
          <p:cNvPicPr>
            <a:picLocks noChangeAspect="1" noChangeArrowheads="1"/>
          </p:cNvPicPr>
          <p:nvPr/>
        </p:nvPicPr>
        <p:blipFill>
          <a:blip r:embed="rId2" cstate="print"/>
          <a:srcRect/>
          <a:stretch>
            <a:fillRect/>
          </a:stretch>
        </p:blipFill>
        <p:spPr bwMode="auto">
          <a:xfrm>
            <a:off x="4648200" y="2122488"/>
            <a:ext cx="3411538" cy="2668587"/>
          </a:xfrm>
          <a:prstGeom prst="rect">
            <a:avLst/>
          </a:prstGeom>
          <a:noFill/>
          <a:ln w="9525">
            <a:noFill/>
            <a:miter lim="800000"/>
            <a:headEnd/>
            <a:tailEnd/>
          </a:ln>
        </p:spPr>
      </p:pic>
      <p:pic>
        <p:nvPicPr>
          <p:cNvPr id="18438" name="Picture 7"/>
          <p:cNvPicPr>
            <a:picLocks noChangeAspect="1" noChangeArrowheads="1"/>
          </p:cNvPicPr>
          <p:nvPr/>
        </p:nvPicPr>
        <p:blipFill>
          <a:blip r:embed="rId3" cstate="print"/>
          <a:srcRect/>
          <a:stretch>
            <a:fillRect/>
          </a:stretch>
        </p:blipFill>
        <p:spPr bwMode="auto">
          <a:xfrm>
            <a:off x="962025" y="2162175"/>
            <a:ext cx="3406775" cy="266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left)">
                                      <p:cBhvr>
                                        <p:cTn id="1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AC0D0326-96F0-4F88-AF73-A1921609F151}" type="slidenum">
              <a:rPr lang="en-US"/>
              <a:pPr/>
              <a:t>21</a:t>
            </a:fld>
            <a:endParaRPr lang="en-US" dirty="0"/>
          </a:p>
        </p:txBody>
      </p:sp>
      <p:sp>
        <p:nvSpPr>
          <p:cNvPr id="19459" name="Rectangle 5"/>
          <p:cNvSpPr>
            <a:spLocks noGrp="1" noChangeArrowheads="1"/>
          </p:cNvSpPr>
          <p:nvPr>
            <p:ph type="title" idx="4294967295"/>
          </p:nvPr>
        </p:nvSpPr>
        <p:spPr/>
        <p:txBody>
          <a:bodyPr/>
          <a:lstStyle/>
          <a:p>
            <a:r>
              <a:rPr lang="en-US" b="0" dirty="0" smtClean="0"/>
              <a:t>Intersection Collision Avoidance</a:t>
            </a:r>
          </a:p>
        </p:txBody>
      </p:sp>
      <p:sp>
        <p:nvSpPr>
          <p:cNvPr id="19460" name="Rectangle 7"/>
          <p:cNvSpPr>
            <a:spLocks noGrp="1" noChangeArrowheads="1"/>
          </p:cNvSpPr>
          <p:nvPr>
            <p:ph type="body" sz="half" idx="4294967295"/>
          </p:nvPr>
        </p:nvSpPr>
        <p:spPr>
          <a:xfrm>
            <a:off x="2997200" y="5464175"/>
            <a:ext cx="2716213" cy="476250"/>
          </a:xfrm>
        </p:spPr>
        <p:txBody>
          <a:bodyPr/>
          <a:lstStyle/>
          <a:p>
            <a:pPr>
              <a:lnSpc>
                <a:spcPct val="90000"/>
              </a:lnSpc>
              <a:buFont typeface="Wingdings" pitchFamily="2" charset="2"/>
              <a:buNone/>
            </a:pPr>
            <a:r>
              <a:rPr lang="en-US" sz="1800" dirty="0" smtClean="0">
                <a:solidFill>
                  <a:schemeClr val="folHlink"/>
                </a:solidFill>
              </a:rPr>
              <a:t>Caution! Red Light!</a:t>
            </a:r>
          </a:p>
        </p:txBody>
      </p:sp>
      <p:pic>
        <p:nvPicPr>
          <p:cNvPr id="19461" name="Picture 9"/>
          <p:cNvPicPr>
            <a:picLocks noChangeAspect="1" noChangeArrowheads="1"/>
          </p:cNvPicPr>
          <p:nvPr/>
        </p:nvPicPr>
        <p:blipFill>
          <a:blip r:embed="rId2" cstate="print"/>
          <a:srcRect/>
          <a:stretch>
            <a:fillRect/>
          </a:stretch>
        </p:blipFill>
        <p:spPr bwMode="auto">
          <a:xfrm>
            <a:off x="923925" y="2162175"/>
            <a:ext cx="3424238" cy="2676525"/>
          </a:xfrm>
          <a:prstGeom prst="rect">
            <a:avLst/>
          </a:prstGeom>
          <a:noFill/>
          <a:ln w="9525">
            <a:noFill/>
            <a:miter lim="800000"/>
            <a:headEnd/>
            <a:tailEnd/>
          </a:ln>
        </p:spPr>
      </p:pic>
      <p:pic>
        <p:nvPicPr>
          <p:cNvPr id="19462" name="Picture 10"/>
          <p:cNvPicPr>
            <a:picLocks noChangeAspect="1" noChangeArrowheads="1"/>
          </p:cNvPicPr>
          <p:nvPr/>
        </p:nvPicPr>
        <p:blipFill>
          <a:blip r:embed="rId3" cstate="print"/>
          <a:srcRect/>
          <a:stretch>
            <a:fillRect/>
          </a:stretch>
        </p:blipFill>
        <p:spPr bwMode="auto">
          <a:xfrm>
            <a:off x="4572000" y="2122488"/>
            <a:ext cx="3422650" cy="267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wipe(left)">
                                      <p:cBhvr>
                                        <p:cTn id="11"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D2D498E5-6A73-4D8C-9724-0F83740D7651}" type="slidenum">
              <a:rPr lang="en-US"/>
              <a:pPr/>
              <a:t>22</a:t>
            </a:fld>
            <a:endParaRPr lang="en-US" dirty="0"/>
          </a:p>
        </p:txBody>
      </p:sp>
      <p:sp>
        <p:nvSpPr>
          <p:cNvPr id="20483" name="Rectangle 2"/>
          <p:cNvSpPr>
            <a:spLocks noGrp="1" noChangeArrowheads="1"/>
          </p:cNvSpPr>
          <p:nvPr>
            <p:ph type="title" idx="4294967295"/>
          </p:nvPr>
        </p:nvSpPr>
        <p:spPr/>
        <p:txBody>
          <a:bodyPr/>
          <a:lstStyle/>
          <a:p>
            <a:r>
              <a:rPr lang="en-US" b="0" dirty="0" smtClean="0"/>
              <a:t>Inter-Vehicle Hazard Warning</a:t>
            </a:r>
          </a:p>
        </p:txBody>
      </p:sp>
      <p:sp>
        <p:nvSpPr>
          <p:cNvPr id="20484" name="Rectangle 3"/>
          <p:cNvSpPr>
            <a:spLocks noGrp="1" noChangeArrowheads="1"/>
          </p:cNvSpPr>
          <p:nvPr>
            <p:ph type="body" sz="half" idx="4294967295"/>
          </p:nvPr>
        </p:nvSpPr>
        <p:spPr>
          <a:xfrm>
            <a:off x="2382838" y="5580063"/>
            <a:ext cx="3956050" cy="422275"/>
          </a:xfrm>
        </p:spPr>
        <p:txBody>
          <a:bodyPr/>
          <a:lstStyle/>
          <a:p>
            <a:pPr>
              <a:lnSpc>
                <a:spcPct val="80000"/>
              </a:lnSpc>
              <a:buFont typeface="Wingdings" pitchFamily="2" charset="2"/>
              <a:buNone/>
            </a:pPr>
            <a:r>
              <a:rPr lang="en-US" sz="1700" dirty="0" smtClean="0">
                <a:solidFill>
                  <a:schemeClr val="folHlink"/>
                </a:solidFill>
              </a:rPr>
              <a:t>Warning! Vehicle Breaking Ahead!</a:t>
            </a:r>
          </a:p>
        </p:txBody>
      </p:sp>
      <p:pic>
        <p:nvPicPr>
          <p:cNvPr id="20485" name="Picture 5"/>
          <p:cNvPicPr>
            <a:picLocks noChangeAspect="1" noChangeArrowheads="1"/>
          </p:cNvPicPr>
          <p:nvPr/>
        </p:nvPicPr>
        <p:blipFill>
          <a:blip r:embed="rId2" cstate="print"/>
          <a:srcRect/>
          <a:stretch>
            <a:fillRect/>
          </a:stretch>
        </p:blipFill>
        <p:spPr bwMode="auto">
          <a:xfrm>
            <a:off x="4572000" y="2238375"/>
            <a:ext cx="3363913" cy="2628900"/>
          </a:xfrm>
          <a:prstGeom prst="rect">
            <a:avLst/>
          </a:prstGeom>
          <a:noFill/>
          <a:ln w="9525">
            <a:noFill/>
            <a:miter lim="800000"/>
            <a:headEnd/>
            <a:tailEnd/>
          </a:ln>
        </p:spPr>
      </p:pic>
      <p:pic>
        <p:nvPicPr>
          <p:cNvPr id="20486" name="Picture 6"/>
          <p:cNvPicPr>
            <a:picLocks noChangeAspect="1" noChangeArrowheads="1"/>
          </p:cNvPicPr>
          <p:nvPr/>
        </p:nvPicPr>
        <p:blipFill>
          <a:blip r:embed="rId3" cstate="print"/>
          <a:srcRect/>
          <a:stretch>
            <a:fillRect/>
          </a:stretch>
        </p:blipFill>
        <p:spPr bwMode="auto">
          <a:xfrm>
            <a:off x="1038225" y="2238375"/>
            <a:ext cx="3352800" cy="2620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left)">
                                      <p:cBhvr>
                                        <p:cTn id="7" dur="500"/>
                                        <p:tgtEl>
                                          <p:spTgt spid="2048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wipe(left)">
                                      <p:cBhvr>
                                        <p:cTn id="11"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4294967295"/>
          </p:nvPr>
        </p:nvSpPr>
        <p:spPr bwMode="auto">
          <a:xfrm>
            <a:off x="241300" y="6361113"/>
            <a:ext cx="3049588" cy="473075"/>
          </a:xfrm>
          <a:prstGeom prst="rect">
            <a:avLst/>
          </a:prstGeom>
          <a:noFill/>
          <a:ln>
            <a:miter lim="800000"/>
            <a:headEnd/>
            <a:tailEnd/>
          </a:ln>
        </p:spPr>
        <p:txBody>
          <a:bodyPr lIns="84216" tIns="42108" rIns="84216" bIns="42108"/>
          <a:lstStyle/>
          <a:p>
            <a:endParaRPr lang="en-US" dirty="0"/>
          </a:p>
          <a:p>
            <a:endParaRPr lang="en-US" dirty="0"/>
          </a:p>
          <a:p>
            <a:r>
              <a:rPr lang="en-US" altLang="en-US" sz="700" dirty="0"/>
              <a:t>TELCORDIA PROPRIETARY - INTERNAL USE ONLY    </a:t>
            </a:r>
          </a:p>
          <a:p>
            <a:r>
              <a:rPr lang="en-US" altLang="en-US" sz="700" dirty="0"/>
              <a:t>See proprietary restrictions on title page. </a:t>
            </a:r>
            <a:endParaRPr lang="en-US" sz="700" dirty="0"/>
          </a:p>
        </p:txBody>
      </p:sp>
      <p:sp>
        <p:nvSpPr>
          <p:cNvPr id="21507" name="Slide Number Placeholder 6"/>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05F27BFB-07BD-4E1D-AF7D-EBC453B4392C}" type="slidenum">
              <a:rPr lang="en-US"/>
              <a:pPr/>
              <a:t>23</a:t>
            </a:fld>
            <a:endParaRPr lang="en-US" dirty="0"/>
          </a:p>
        </p:txBody>
      </p:sp>
      <p:sp>
        <p:nvSpPr>
          <p:cNvPr id="21508" name="Rectangle 2"/>
          <p:cNvSpPr>
            <a:spLocks noGrp="1" noChangeArrowheads="1"/>
          </p:cNvSpPr>
          <p:nvPr>
            <p:ph type="title"/>
          </p:nvPr>
        </p:nvSpPr>
        <p:spPr>
          <a:xfrm>
            <a:off x="1000125" y="165100"/>
            <a:ext cx="7842250" cy="498475"/>
          </a:xfrm>
        </p:spPr>
        <p:txBody>
          <a:bodyPr/>
          <a:lstStyle/>
          <a:p>
            <a:pPr eaLnBrk="1" hangingPunct="1"/>
            <a:r>
              <a:rPr lang="en-US" sz="3300" b="0" dirty="0" smtClean="0"/>
              <a:t>Consumer and Commercial Services</a:t>
            </a:r>
            <a:endParaRPr lang="en-US" sz="2900" b="0" dirty="0" smtClean="0">
              <a:solidFill>
                <a:schemeClr val="folHlink"/>
              </a:solidFill>
            </a:endParaRPr>
          </a:p>
        </p:txBody>
      </p:sp>
      <p:sp>
        <p:nvSpPr>
          <p:cNvPr id="15365" name="Rectangle 3"/>
          <p:cNvSpPr>
            <a:spLocks noGrp="1" noChangeArrowheads="1"/>
          </p:cNvSpPr>
          <p:nvPr>
            <p:ph type="body" sz="half" idx="1"/>
          </p:nvPr>
        </p:nvSpPr>
        <p:spPr>
          <a:xfrm>
            <a:off x="1038225" y="971550"/>
            <a:ext cx="7259638" cy="4489450"/>
          </a:xfrm>
        </p:spPr>
        <p:txBody>
          <a:bodyPr/>
          <a:lstStyle/>
          <a:p>
            <a:pPr marL="204788" lvl="1" indent="-204788" eaLnBrk="1" hangingPunct="1">
              <a:buFont typeface="Wingdings" pitchFamily="2" charset="2"/>
              <a:buChar char=""/>
            </a:pPr>
            <a:r>
              <a:rPr lang="en-US" b="1" dirty="0" smtClean="0">
                <a:solidFill>
                  <a:schemeClr val="accent1"/>
                </a:solidFill>
              </a:rPr>
              <a:t>Toll payment</a:t>
            </a:r>
          </a:p>
          <a:p>
            <a:pPr marL="204788" lvl="1" indent="-204788" eaLnBrk="1" hangingPunct="1">
              <a:buFont typeface="Wingdings" pitchFamily="2" charset="2"/>
              <a:buChar char=""/>
            </a:pPr>
            <a:r>
              <a:rPr lang="en-US" b="1" dirty="0" smtClean="0">
                <a:solidFill>
                  <a:schemeClr val="accent1"/>
                </a:solidFill>
              </a:rPr>
              <a:t>Parking location assistance</a:t>
            </a:r>
          </a:p>
          <a:p>
            <a:pPr marL="204788" lvl="1" indent="-204788" eaLnBrk="1" hangingPunct="1">
              <a:buFont typeface="Wingdings" pitchFamily="2" charset="2"/>
              <a:buChar char=""/>
            </a:pPr>
            <a:r>
              <a:rPr lang="en-US" b="1" dirty="0" smtClean="0">
                <a:solidFill>
                  <a:schemeClr val="accent1"/>
                </a:solidFill>
              </a:rPr>
              <a:t>Parking access &amp; payment</a:t>
            </a:r>
          </a:p>
          <a:p>
            <a:pPr marL="204788" lvl="1" indent="-204788" eaLnBrk="1" hangingPunct="1">
              <a:buFont typeface="Wingdings" pitchFamily="2" charset="2"/>
              <a:buChar char=""/>
            </a:pPr>
            <a:r>
              <a:rPr lang="en-US" b="1" dirty="0" smtClean="0">
                <a:solidFill>
                  <a:schemeClr val="accent1"/>
                </a:solidFill>
              </a:rPr>
              <a:t>Vehicle diagnostics/prognostics</a:t>
            </a:r>
          </a:p>
          <a:p>
            <a:pPr marL="204788" lvl="1" indent="-204788" eaLnBrk="1" hangingPunct="1">
              <a:buFont typeface="Wingdings" pitchFamily="2" charset="2"/>
              <a:buChar char=""/>
            </a:pPr>
            <a:r>
              <a:rPr lang="en-US" b="1" dirty="0" smtClean="0">
                <a:solidFill>
                  <a:schemeClr val="accent1"/>
                </a:solidFill>
              </a:rPr>
              <a:t>Food drive-through payment</a:t>
            </a:r>
          </a:p>
          <a:p>
            <a:pPr marL="204788" lvl="1" indent="-204788" eaLnBrk="1" hangingPunct="1">
              <a:buFont typeface="Wingdings" pitchFamily="2" charset="2"/>
              <a:buChar char=""/>
            </a:pPr>
            <a:r>
              <a:rPr lang="en-US" b="1" dirty="0" smtClean="0">
                <a:solidFill>
                  <a:schemeClr val="accent1"/>
                </a:solidFill>
              </a:rPr>
              <a:t>Concierge assistance</a:t>
            </a:r>
          </a:p>
          <a:p>
            <a:pPr marL="204788" lvl="1" indent="-204788" eaLnBrk="1" hangingPunct="1">
              <a:buFont typeface="Wingdings" pitchFamily="2" charset="2"/>
              <a:buChar char=""/>
            </a:pPr>
            <a:r>
              <a:rPr lang="en-US" b="1" dirty="0" smtClean="0">
                <a:solidFill>
                  <a:schemeClr val="accent1"/>
                </a:solidFill>
              </a:rPr>
              <a:t>Software/firmware updates</a:t>
            </a:r>
          </a:p>
          <a:p>
            <a:pPr marL="204788" lvl="1" indent="-204788" eaLnBrk="1" hangingPunct="1">
              <a:buFont typeface="Wingdings" pitchFamily="2" charset="2"/>
              <a:buChar char=""/>
            </a:pPr>
            <a:r>
              <a:rPr lang="en-US" b="1" dirty="0" smtClean="0">
                <a:solidFill>
                  <a:schemeClr val="accent1"/>
                </a:solidFill>
              </a:rPr>
              <a:t>……</a:t>
            </a:r>
          </a:p>
          <a:p>
            <a:pPr marL="204788" indent="-204788" eaLnBrk="1" hangingPunct="1"/>
            <a:endParaRPr lang="en-US" sz="2000" dirty="0" smtClean="0"/>
          </a:p>
        </p:txBody>
      </p:sp>
      <p:sp>
        <p:nvSpPr>
          <p:cNvPr id="21510" name="Rectangle 5"/>
          <p:cNvSpPr>
            <a:spLocks noChangeArrowheads="1"/>
          </p:cNvSpPr>
          <p:nvPr/>
        </p:nvSpPr>
        <p:spPr bwMode="auto">
          <a:xfrm>
            <a:off x="533400" y="3279775"/>
            <a:ext cx="4267200" cy="2743200"/>
          </a:xfrm>
          <a:prstGeom prst="rect">
            <a:avLst/>
          </a:prstGeom>
          <a:noFill/>
          <a:ln w="9525" algn="ctr">
            <a:noFill/>
            <a:miter lim="800000"/>
            <a:headEnd/>
            <a:tailEnd/>
          </a:ln>
        </p:spPr>
        <p:txBody>
          <a:bodyPr lIns="91427" tIns="45714" rIns="91427" bIns="45714"/>
          <a:lstStyle/>
          <a:p>
            <a:pPr marL="342900" indent="-342900">
              <a:spcBef>
                <a:spcPct val="20000"/>
              </a:spcBef>
              <a:buClr>
                <a:srgbClr val="F0AB00"/>
              </a:buClr>
              <a:buFont typeface="Wingdings" pitchFamily="2" charset="2"/>
              <a:buChar char="§"/>
            </a:pPr>
            <a:endParaRPr lang="en-US" sz="2000" dirty="0">
              <a:solidFill>
                <a:srgbClr val="464749"/>
              </a:solidFill>
            </a:endParaRPr>
          </a:p>
        </p:txBody>
      </p:sp>
      <p:sp>
        <p:nvSpPr>
          <p:cNvPr id="21511" name="Rectangle 7"/>
          <p:cNvSpPr>
            <a:spLocks noChangeArrowheads="1"/>
          </p:cNvSpPr>
          <p:nvPr/>
        </p:nvSpPr>
        <p:spPr bwMode="auto">
          <a:xfrm>
            <a:off x="598488" y="6272213"/>
            <a:ext cx="4887912" cy="338137"/>
          </a:xfrm>
          <a:prstGeom prst="rect">
            <a:avLst/>
          </a:prstGeom>
          <a:noFill/>
          <a:ln w="9525" algn="ctr">
            <a:noFill/>
            <a:miter lim="800000"/>
            <a:headEnd/>
            <a:tailEnd/>
          </a:ln>
        </p:spPr>
        <p:txBody>
          <a:bodyPr lIns="91427" tIns="45714" rIns="91427" bIns="45714">
            <a:spAutoFit/>
          </a:bodyPr>
          <a:lstStyle/>
          <a:p>
            <a:pPr marL="104775" lvl="1" defTabSz="912813">
              <a:spcBef>
                <a:spcPct val="20000"/>
              </a:spcBef>
              <a:buClr>
                <a:srgbClr val="D42E12"/>
              </a:buClr>
              <a:buSzPct val="70000"/>
            </a:pPr>
            <a:r>
              <a:rPr lang="en-US" sz="1600" dirty="0"/>
              <a:t>* Responsible for 50% of all crashes &amp; fatalities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b="0" dirty="0" smtClean="0">
                <a:ea typeface="新細明體" pitchFamily="18" charset="-120"/>
              </a:rPr>
              <a:t>Mobility Applications</a:t>
            </a:r>
            <a:endParaRPr lang="zh-TW" altLang="en-US" b="0" dirty="0" smtClean="0">
              <a:ea typeface="新細明體" pitchFamily="18" charset="-120"/>
            </a:endParaRPr>
          </a:p>
        </p:txBody>
      </p:sp>
      <p:sp>
        <p:nvSpPr>
          <p:cNvPr id="14339" name="Rectangle 3"/>
          <p:cNvSpPr>
            <a:spLocks noGrp="1" noChangeArrowheads="1"/>
          </p:cNvSpPr>
          <p:nvPr>
            <p:ph type="body" idx="1"/>
          </p:nvPr>
        </p:nvSpPr>
        <p:spPr>
          <a:xfrm>
            <a:off x="1154113" y="855663"/>
            <a:ext cx="7413625" cy="5221287"/>
          </a:xfrm>
        </p:spPr>
        <p:txBody>
          <a:bodyPr/>
          <a:lstStyle/>
          <a:p>
            <a:pPr marL="342900" lvl="1" indent="-342900">
              <a:buFont typeface="Wingdings" pitchFamily="2" charset="2"/>
              <a:buChar char=""/>
            </a:pPr>
            <a:r>
              <a:rPr lang="en-US" sz="2400" b="1" dirty="0" smtClean="0">
                <a:solidFill>
                  <a:schemeClr val="accent1"/>
                </a:solidFill>
              </a:rPr>
              <a:t>Probe data</a:t>
            </a:r>
          </a:p>
          <a:p>
            <a:pPr marL="617538" lvl="2" indent="-342900"/>
            <a:r>
              <a:rPr lang="en-US" sz="1800" dirty="0" smtClean="0"/>
              <a:t>Average speed</a:t>
            </a:r>
          </a:p>
          <a:p>
            <a:pPr marL="617538" lvl="2" indent="-342900"/>
            <a:r>
              <a:rPr lang="en-US" sz="1800" dirty="0" smtClean="0"/>
              <a:t>Travel time</a:t>
            </a:r>
          </a:p>
          <a:p>
            <a:pPr marL="342900" lvl="1" indent="-342900">
              <a:buFont typeface="Wingdings" pitchFamily="2" charset="2"/>
              <a:buChar char=""/>
            </a:pPr>
            <a:r>
              <a:rPr lang="en-US" sz="2400" b="1" dirty="0" smtClean="0">
                <a:solidFill>
                  <a:schemeClr val="accent1"/>
                </a:solidFill>
              </a:rPr>
              <a:t>Roadway conditions &amp; incidents</a:t>
            </a:r>
          </a:p>
          <a:p>
            <a:pPr marL="342900" lvl="1" indent="-342900">
              <a:buFont typeface="Wingdings" pitchFamily="2" charset="2"/>
              <a:buChar char=""/>
            </a:pPr>
            <a:r>
              <a:rPr lang="en-US" sz="2400" b="1" dirty="0" smtClean="0">
                <a:solidFill>
                  <a:schemeClr val="accent1"/>
                </a:solidFill>
              </a:rPr>
              <a:t>Real-time traveler Info</a:t>
            </a:r>
          </a:p>
          <a:p>
            <a:pPr marL="617538" lvl="2" indent="-342900"/>
            <a:r>
              <a:rPr lang="en-US" sz="1800" dirty="0" smtClean="0"/>
              <a:t>En-route alerts </a:t>
            </a:r>
          </a:p>
          <a:p>
            <a:pPr marL="617538" lvl="2" indent="-342900"/>
            <a:r>
              <a:rPr lang="en-US" sz="1800" dirty="0" smtClean="0"/>
              <a:t>Congestion maps</a:t>
            </a:r>
          </a:p>
          <a:p>
            <a:pPr marL="617538" lvl="2" indent="-342900"/>
            <a:r>
              <a:rPr lang="en-US" sz="1800" dirty="0" smtClean="0"/>
              <a:t>Dynamic routing &amp; navigation assistance</a:t>
            </a:r>
          </a:p>
          <a:p>
            <a:pPr marL="617538" lvl="2" indent="-342900"/>
            <a:r>
              <a:rPr lang="en-US" sz="1800" dirty="0" smtClean="0"/>
              <a:t>Weather alerts</a:t>
            </a:r>
          </a:p>
          <a:p>
            <a:pPr marL="617538" lvl="2" indent="-342900"/>
            <a:r>
              <a:rPr lang="en-US" sz="1800" dirty="0" smtClean="0"/>
              <a:t>Ramp metering</a:t>
            </a:r>
          </a:p>
          <a:p>
            <a:pPr marL="342900" lvl="1" indent="-342900">
              <a:buFont typeface="Wingdings" pitchFamily="2" charset="2"/>
              <a:buChar char=""/>
            </a:pPr>
            <a:r>
              <a:rPr lang="en-US" sz="2400" b="1" dirty="0" smtClean="0">
                <a:solidFill>
                  <a:schemeClr val="accent1"/>
                </a:solidFill>
              </a:rPr>
              <a:t>Emergency response</a:t>
            </a:r>
          </a:p>
          <a:p>
            <a:pPr marL="342900" indent="-342900"/>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00125" y="165100"/>
            <a:ext cx="7842250" cy="498475"/>
          </a:xfrm>
        </p:spPr>
        <p:txBody>
          <a:bodyPr/>
          <a:lstStyle/>
          <a:p>
            <a:pPr eaLnBrk="1" hangingPunct="1"/>
            <a:r>
              <a:rPr lang="en-US" sz="3300" b="0" dirty="0" smtClean="0"/>
              <a:t>Sample Existing Systems</a:t>
            </a:r>
            <a:endParaRPr lang="en-US" sz="2900" b="0" dirty="0" smtClean="0">
              <a:solidFill>
                <a:schemeClr val="folHlink"/>
              </a:solidFill>
            </a:endParaRPr>
          </a:p>
        </p:txBody>
      </p:sp>
      <p:sp>
        <p:nvSpPr>
          <p:cNvPr id="15365" name="Rectangle 3"/>
          <p:cNvSpPr>
            <a:spLocks noGrp="1" noChangeArrowheads="1"/>
          </p:cNvSpPr>
          <p:nvPr>
            <p:ph type="body" sz="half" idx="1"/>
          </p:nvPr>
        </p:nvSpPr>
        <p:spPr>
          <a:xfrm>
            <a:off x="1038225" y="971550"/>
            <a:ext cx="7259638" cy="4489450"/>
          </a:xfrm>
        </p:spPr>
        <p:txBody>
          <a:bodyPr/>
          <a:lstStyle/>
          <a:p>
            <a:pPr marL="204788" lvl="1" indent="-204788" eaLnBrk="1" hangingPunct="1">
              <a:buFont typeface="Wingdings" pitchFamily="2" charset="2"/>
              <a:buChar char=""/>
            </a:pPr>
            <a:r>
              <a:rPr lang="en-US" b="1" dirty="0" smtClean="0">
                <a:solidFill>
                  <a:schemeClr val="accent1"/>
                </a:solidFill>
              </a:rPr>
              <a:t>GM OnStar</a:t>
            </a:r>
          </a:p>
          <a:p>
            <a:pPr marL="204788" lvl="1" indent="-204788" eaLnBrk="1" hangingPunct="1">
              <a:buFont typeface="Wingdings" pitchFamily="2" charset="2"/>
              <a:buChar char=""/>
            </a:pPr>
            <a:r>
              <a:rPr lang="en-US" b="1" dirty="0">
                <a:solidFill>
                  <a:schemeClr val="accent1"/>
                </a:solidFill>
              </a:rPr>
              <a:t>H</a:t>
            </a:r>
            <a:r>
              <a:rPr lang="en-US" b="1" dirty="0" smtClean="0">
                <a:solidFill>
                  <a:schemeClr val="accent1"/>
                </a:solidFill>
              </a:rPr>
              <a:t>yundai</a:t>
            </a:r>
          </a:p>
          <a:p>
            <a:pPr marL="204788" lvl="1" indent="-204788" eaLnBrk="1" hangingPunct="1">
              <a:buFont typeface="Wingdings" pitchFamily="2" charset="2"/>
              <a:buChar char=""/>
            </a:pPr>
            <a:r>
              <a:rPr lang="en-US" b="1" dirty="0" smtClean="0">
                <a:solidFill>
                  <a:schemeClr val="accent1"/>
                </a:solidFill>
              </a:rPr>
              <a:t>Ford Sync</a:t>
            </a:r>
          </a:p>
          <a:p>
            <a:pPr marL="204788" lvl="1" indent="-204788" eaLnBrk="1" hangingPunct="1">
              <a:buFont typeface="Wingdings" pitchFamily="2" charset="2"/>
              <a:buChar char=""/>
            </a:pPr>
            <a:r>
              <a:rPr lang="en-US" b="1" dirty="0" smtClean="0">
                <a:solidFill>
                  <a:schemeClr val="accent1"/>
                </a:solidFill>
              </a:rPr>
              <a:t>BMW</a:t>
            </a:r>
          </a:p>
          <a:p>
            <a:pPr marL="204788" lvl="1" indent="-204788" eaLnBrk="1" hangingPunct="1">
              <a:buFont typeface="Wingdings" pitchFamily="2" charset="2"/>
              <a:buChar char=""/>
            </a:pPr>
            <a:r>
              <a:rPr lang="en-US" b="1" dirty="0" smtClean="0">
                <a:solidFill>
                  <a:schemeClr val="accent1"/>
                </a:solidFill>
              </a:rPr>
              <a:t>Mercedes-Benz</a:t>
            </a:r>
          </a:p>
          <a:p>
            <a:pPr marL="204788" lvl="1" indent="-204788" eaLnBrk="1" hangingPunct="1">
              <a:buFont typeface="Wingdings" pitchFamily="2" charset="2"/>
              <a:buChar char=""/>
            </a:pPr>
            <a:r>
              <a:rPr lang="en-US" b="1" dirty="0" smtClean="0">
                <a:solidFill>
                  <a:schemeClr val="accent1"/>
                </a:solidFill>
              </a:rPr>
              <a:t>Toyota</a:t>
            </a:r>
          </a:p>
          <a:p>
            <a:pPr marL="204788" lvl="1" indent="-204788" eaLnBrk="1" hangingPunct="1">
              <a:buFont typeface="Wingdings" pitchFamily="2" charset="2"/>
              <a:buChar char=""/>
            </a:pPr>
            <a:r>
              <a:rPr lang="en-US" b="1" dirty="0" smtClean="0">
                <a:solidFill>
                  <a:schemeClr val="accent1"/>
                </a:solidFill>
              </a:rPr>
              <a:t>And almost every other car brand …..</a:t>
            </a:r>
          </a:p>
          <a:p>
            <a:pPr marL="204788" indent="-204788" eaLnBrk="1" hangingPunct="1"/>
            <a:endParaRPr lang="en-US" sz="2000" dirty="0" smtClean="0"/>
          </a:p>
        </p:txBody>
      </p:sp>
      <p:sp>
        <p:nvSpPr>
          <p:cNvPr id="23558" name="Rectangle 5"/>
          <p:cNvSpPr>
            <a:spLocks noChangeArrowheads="1"/>
          </p:cNvSpPr>
          <p:nvPr/>
        </p:nvSpPr>
        <p:spPr bwMode="auto">
          <a:xfrm>
            <a:off x="533400" y="3279775"/>
            <a:ext cx="4267200" cy="2743200"/>
          </a:xfrm>
          <a:prstGeom prst="rect">
            <a:avLst/>
          </a:prstGeom>
          <a:noFill/>
          <a:ln w="9525" algn="ctr">
            <a:noFill/>
            <a:miter lim="800000"/>
            <a:headEnd/>
            <a:tailEnd/>
          </a:ln>
        </p:spPr>
        <p:txBody>
          <a:bodyPr lIns="91427" tIns="45714" rIns="91427" bIns="45714"/>
          <a:lstStyle/>
          <a:p>
            <a:pPr marL="342900" indent="-342900">
              <a:spcBef>
                <a:spcPct val="20000"/>
              </a:spcBef>
              <a:buClr>
                <a:srgbClr val="F0AB00"/>
              </a:buClr>
              <a:buFont typeface="Wingdings" pitchFamily="2" charset="2"/>
              <a:buChar char="§"/>
            </a:pPr>
            <a:endParaRPr lang="en-US" sz="2000" dirty="0">
              <a:solidFill>
                <a:srgbClr val="464749"/>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b="0" dirty="0" smtClean="0">
                <a:ea typeface="新細明體" pitchFamily="18" charset="-120"/>
              </a:rPr>
              <a:t>Uniqueness of Consumer Vehicles Networks</a:t>
            </a:r>
          </a:p>
        </p:txBody>
      </p:sp>
      <p:sp>
        <p:nvSpPr>
          <p:cNvPr id="24579" name="Rectangle 3"/>
          <p:cNvSpPr>
            <a:spLocks noGrp="1" noChangeArrowheads="1"/>
          </p:cNvSpPr>
          <p:nvPr>
            <p:ph type="body" idx="1"/>
          </p:nvPr>
        </p:nvSpPr>
        <p:spPr>
          <a:xfrm>
            <a:off x="1154113" y="933450"/>
            <a:ext cx="7413625" cy="5143500"/>
          </a:xfrm>
        </p:spPr>
        <p:txBody>
          <a:bodyPr/>
          <a:lstStyle/>
          <a:p>
            <a:pPr marL="457200" indent="-457200">
              <a:buFont typeface="Arial" charset="0"/>
              <a:buAutoNum type="arabicPeriod"/>
            </a:pPr>
            <a:r>
              <a:rPr lang="en-US" dirty="0" smtClean="0"/>
              <a:t>Most security threats in a consumer vehicle network will be insider attacks. </a:t>
            </a:r>
          </a:p>
          <a:p>
            <a:pPr lvl="1"/>
            <a:r>
              <a:rPr lang="en-US" dirty="0" smtClean="0"/>
              <a:t>Adversaries can purchase legitimate vehicles with valid security credentials and use them to participate in vehicle safety communications as innocent drivers. </a:t>
            </a:r>
          </a:p>
          <a:p>
            <a:pPr lvl="1"/>
            <a:r>
              <a:rPr lang="en-US" dirty="0" smtClean="0"/>
              <a:t>Adversaries can use the valid security credentials on these vehicles to send malicious messages to endanger other vehicles. </a:t>
            </a:r>
          </a:p>
          <a:p>
            <a:pPr lvl="1"/>
            <a:r>
              <a:rPr lang="en-US" dirty="0" smtClean="0"/>
              <a:t>Difficult to distinguish which vehicles are innocent and which are malicious or misbehaving. </a:t>
            </a:r>
          </a:p>
          <a:p>
            <a:pPr lvl="1"/>
            <a:r>
              <a:rPr lang="en-US" dirty="0" smtClean="0"/>
              <a:t>Previous network security designs have commonly assumed that the primary security threats are from outside attackers.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b="0" dirty="0" smtClean="0">
                <a:ea typeface="新細明體" pitchFamily="18" charset="-120"/>
              </a:rPr>
              <a:t>Uniqueness of Consumer Vehicles Networks</a:t>
            </a:r>
          </a:p>
        </p:txBody>
      </p:sp>
      <p:sp>
        <p:nvSpPr>
          <p:cNvPr id="25603" name="Rectangle 3"/>
          <p:cNvSpPr>
            <a:spLocks noGrp="1" noChangeArrowheads="1"/>
          </p:cNvSpPr>
          <p:nvPr>
            <p:ph type="body" idx="1"/>
          </p:nvPr>
        </p:nvSpPr>
        <p:spPr>
          <a:xfrm>
            <a:off x="1154113" y="779463"/>
            <a:ext cx="7413625" cy="5297487"/>
          </a:xfrm>
        </p:spPr>
        <p:txBody>
          <a:bodyPr/>
          <a:lstStyle/>
          <a:p>
            <a:pPr marL="457200" indent="-457200">
              <a:buFont typeface="Arial" charset="0"/>
              <a:buAutoNum type="arabicPeriod" startAt="2"/>
            </a:pPr>
            <a:r>
              <a:rPr lang="en-US" dirty="0" smtClean="0"/>
              <a:t>Consumer vehicle communications are often highly transient. </a:t>
            </a:r>
          </a:p>
          <a:p>
            <a:pPr lvl="1"/>
            <a:r>
              <a:rPr lang="en-US" dirty="0" smtClean="0"/>
              <a:t>When vehicles meet with each other, they often stay within each other’s radio ranges for a very short time period – often as short as a few seconds</a:t>
            </a:r>
          </a:p>
          <a:p>
            <a:pPr lvl="1"/>
            <a:r>
              <a:rPr lang="en-US" dirty="0" smtClean="0"/>
              <a:t>Previous studies of MANETs have conventionally assumed that neighboring vehicles will stay wirelessly connected with each other for much longer timeframes</a:t>
            </a:r>
          </a:p>
          <a:p>
            <a:pPr marL="457200" indent="-457200">
              <a:buFont typeface="Arial" charset="0"/>
              <a:buAutoNum type="arabicPeriod" startAt="3"/>
            </a:pPr>
            <a:r>
              <a:rPr lang="en-US" dirty="0" smtClean="0"/>
              <a:t>When a consumer vehicle takes a trip each time, it will likely meet many vehicles that it has never met before. </a:t>
            </a:r>
          </a:p>
          <a:p>
            <a:pPr lvl="1"/>
            <a:r>
              <a:rPr lang="en-US" dirty="0" smtClean="0"/>
              <a:t>They may not have any prior knowledge on each other’s trustworthiness. </a:t>
            </a:r>
          </a:p>
          <a:p>
            <a:pPr lvl="1"/>
            <a:r>
              <a:rPr lang="en-US" dirty="0" smtClean="0"/>
              <a:t>They must determine the untrustworthiness of the messages they receive from each other immediately in order to support highly time-sensitive cooperative safety applications. </a:t>
            </a:r>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b="0" dirty="0" smtClean="0">
                <a:ea typeface="新細明體" pitchFamily="18" charset="-120"/>
              </a:rPr>
              <a:t>Uniqueness of Consumer Vehicles Networks</a:t>
            </a:r>
          </a:p>
        </p:txBody>
      </p:sp>
      <p:sp>
        <p:nvSpPr>
          <p:cNvPr id="26627" name="Rectangle 3"/>
          <p:cNvSpPr>
            <a:spLocks noGrp="1" noChangeArrowheads="1"/>
          </p:cNvSpPr>
          <p:nvPr>
            <p:ph type="body" idx="1"/>
          </p:nvPr>
        </p:nvSpPr>
        <p:spPr>
          <a:xfrm>
            <a:off x="1154113" y="893763"/>
            <a:ext cx="7413625" cy="5183187"/>
          </a:xfrm>
        </p:spPr>
        <p:txBody>
          <a:bodyPr/>
          <a:lstStyle/>
          <a:p>
            <a:pPr marL="457200" indent="-457200">
              <a:buFont typeface="Arial" charset="0"/>
              <a:buAutoNum type="arabicPeriod" startAt="4"/>
            </a:pPr>
            <a:r>
              <a:rPr lang="en-US" dirty="0" smtClean="0"/>
              <a:t>Most vehicles in a CVN belong to individual consumers. </a:t>
            </a:r>
          </a:p>
          <a:p>
            <a:pPr lvl="1"/>
            <a:r>
              <a:rPr lang="en-US" dirty="0" smtClean="0"/>
              <a:t>Communication devices will not be managed by IT organizations or experts. </a:t>
            </a:r>
          </a:p>
          <a:p>
            <a:pPr lvl="1"/>
            <a:r>
              <a:rPr lang="en-US" dirty="0" smtClean="0"/>
              <a:t>Many vehicles may not be able to communicate frequently with infrastructure networks </a:t>
            </a:r>
          </a:p>
          <a:p>
            <a:pPr lvl="1"/>
            <a:r>
              <a:rPr lang="en-US" dirty="0" smtClean="0"/>
              <a:t>Fixing problems or making changes to the vehicle communication hardware or software will typically require vehicles to be brought to service centers, which will be time-consuming, inconvenient, and often costly to drivers. </a:t>
            </a:r>
          </a:p>
          <a:p>
            <a:pPr marL="457200" indent="-457200">
              <a:buFont typeface="Arial" charset="0"/>
              <a:buAutoNum type="arabicPeriod" startAt="5"/>
            </a:pPr>
            <a:r>
              <a:rPr lang="en-US" dirty="0" smtClean="0"/>
              <a:t>CVNs will be significantly larger than MANETs people have studied. </a:t>
            </a:r>
          </a:p>
          <a:p>
            <a:pPr lvl="1"/>
            <a:r>
              <a:rPr lang="en-US" dirty="0" smtClean="0"/>
              <a:t>Approximately 256 million registered vehicles in the United States </a:t>
            </a:r>
          </a:p>
          <a:p>
            <a:pPr lvl="1"/>
            <a:r>
              <a:rPr lang="en-US" dirty="0" smtClean="0"/>
              <a:t>MANET designs have focused on much smaller networks targeting typically up to thousands of vehicles.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b="0" dirty="0" smtClean="0">
                <a:ea typeface="新細明體" pitchFamily="18" charset="-120"/>
              </a:rPr>
              <a:t>Uniqueness of Consumer Vehicles Networks</a:t>
            </a:r>
          </a:p>
        </p:txBody>
      </p:sp>
      <p:sp>
        <p:nvSpPr>
          <p:cNvPr id="6147" name="Rectangle 3"/>
          <p:cNvSpPr>
            <a:spLocks noGrp="1" noChangeArrowheads="1"/>
          </p:cNvSpPr>
          <p:nvPr>
            <p:ph type="body" idx="1"/>
          </p:nvPr>
        </p:nvSpPr>
        <p:spPr>
          <a:xfrm>
            <a:off x="1154113" y="893763"/>
            <a:ext cx="7413625" cy="5183187"/>
          </a:xfrm>
        </p:spPr>
        <p:txBody>
          <a:bodyPr/>
          <a:lstStyle/>
          <a:p>
            <a:pPr marL="457200" indent="-457200">
              <a:buFont typeface="Arial" charset="0"/>
              <a:buAutoNum type="arabicPeriod" startAt="6"/>
            </a:pPr>
            <a:r>
              <a:rPr lang="en-US" dirty="0" smtClean="0"/>
              <a:t>Consumer vehicles are highly cost-sensitive</a:t>
            </a:r>
          </a:p>
          <a:p>
            <a:pPr lvl="1"/>
            <a:r>
              <a:rPr lang="en-US" dirty="0" smtClean="0"/>
              <a:t>Communication devices on vehicles will have limited computing powers</a:t>
            </a:r>
          </a:p>
          <a:p>
            <a:pPr marL="457200" indent="-457200"/>
            <a:endParaRPr lang="en-US" altLang="zh-TW" dirty="0" smtClean="0">
              <a:ea typeface="新細明體"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0" dirty="0" smtClean="0"/>
              <a:t>Objectives of the Course</a:t>
            </a:r>
          </a:p>
        </p:txBody>
      </p:sp>
      <p:sp>
        <p:nvSpPr>
          <p:cNvPr id="5123" name="Rectangle 3"/>
          <p:cNvSpPr>
            <a:spLocks noGrp="1" noChangeArrowheads="1"/>
          </p:cNvSpPr>
          <p:nvPr>
            <p:ph type="body" idx="1"/>
          </p:nvPr>
        </p:nvSpPr>
        <p:spPr>
          <a:xfrm>
            <a:off x="1153955" y="932675"/>
            <a:ext cx="7413625" cy="5722345"/>
          </a:xfrm>
        </p:spPr>
        <p:txBody>
          <a:bodyPr/>
          <a:lstStyle/>
          <a:p>
            <a:pPr>
              <a:buFont typeface="Wingdings" pitchFamily="2" charset="2"/>
              <a:buNone/>
            </a:pPr>
            <a:r>
              <a:rPr lang="en-US" dirty="0" smtClean="0"/>
              <a:t>To discuss and understand </a:t>
            </a:r>
            <a:r>
              <a:rPr lang="en-US" dirty="0" smtClean="0"/>
              <a:t>(Both of Technology </a:t>
            </a:r>
            <a:r>
              <a:rPr lang="en-US" dirty="0" smtClean="0"/>
              <a:t>and Commercialization)</a:t>
            </a:r>
          </a:p>
          <a:p>
            <a:endParaRPr lang="en-US" dirty="0" smtClean="0"/>
          </a:p>
          <a:p>
            <a:pPr lvl="1"/>
            <a:r>
              <a:rPr lang="en-US" sz="2000" dirty="0" smtClean="0"/>
              <a:t>Vehicular applications and networking requirements</a:t>
            </a:r>
          </a:p>
          <a:p>
            <a:pPr lvl="1"/>
            <a:r>
              <a:rPr lang="en-US" sz="2000" dirty="0" smtClean="0"/>
              <a:t>Key wireless technologies for vehicular </a:t>
            </a:r>
            <a:r>
              <a:rPr lang="en-US" sz="2000" dirty="0"/>
              <a:t>c</a:t>
            </a:r>
            <a:r>
              <a:rPr lang="en-US" sz="2000" dirty="0" smtClean="0"/>
              <a:t>ommunications</a:t>
            </a:r>
          </a:p>
          <a:p>
            <a:pPr lvl="1"/>
            <a:r>
              <a:rPr lang="en-US" sz="2000" dirty="0" smtClean="0"/>
              <a:t>VANET: Vehicular Ad hoc Networks</a:t>
            </a:r>
          </a:p>
          <a:p>
            <a:pPr lvl="1"/>
            <a:r>
              <a:rPr lang="en-US" sz="2000" dirty="0" smtClean="0"/>
              <a:t>Cloud Computing Platform, Big Data</a:t>
            </a:r>
          </a:p>
          <a:p>
            <a:pPr lvl="1"/>
            <a:r>
              <a:rPr lang="en-US" sz="2000" dirty="0" smtClean="0"/>
              <a:t>Ongoing and recent R&amp;D activities (e.g. EU, Japan and US</a:t>
            </a:r>
            <a:r>
              <a:rPr lang="en-US" sz="2000" dirty="0" smtClean="0"/>
              <a:t>)</a:t>
            </a:r>
            <a:endParaRPr lang="en-US" sz="2000" dirty="0" smtClean="0"/>
          </a:p>
          <a:p>
            <a:pPr marL="296862" lvl="1" indent="0">
              <a:buNone/>
            </a:pPr>
            <a:endParaRPr lang="en-US" sz="2000" dirty="0"/>
          </a:p>
          <a:p>
            <a:pPr lvl="1"/>
            <a:r>
              <a:rPr lang="en-US" sz="2000" dirty="0" smtClean="0"/>
              <a:t>IPRs and how to monetize it , and Technology Evaluation </a:t>
            </a:r>
          </a:p>
          <a:p>
            <a:pPr lvl="1"/>
            <a:r>
              <a:rPr lang="en-US" sz="2000" dirty="0" smtClean="0"/>
              <a:t>Negotiation, Game Theory, and Finance</a:t>
            </a:r>
          </a:p>
          <a:p>
            <a:pPr lvl="1"/>
            <a:r>
              <a:rPr lang="en-US" sz="2000" dirty="0" smtClean="0"/>
              <a:t>Commercialization</a:t>
            </a:r>
          </a:p>
          <a:p>
            <a:pPr lvl="1"/>
            <a:r>
              <a:rPr lang="en-US" sz="2000" dirty="0" smtClean="0"/>
              <a:t>Class Discussions: </a:t>
            </a:r>
            <a:r>
              <a:rPr lang="en-US" sz="2000" dirty="0" smtClean="0"/>
              <a:t>One </a:t>
            </a:r>
            <a:r>
              <a:rPr lang="en-US" sz="2000" dirty="0" smtClean="0"/>
              <a:t>Case Study </a:t>
            </a:r>
            <a:r>
              <a:rPr lang="en-US" sz="2000" dirty="0" smtClean="0"/>
              <a:t>and </a:t>
            </a:r>
            <a:r>
              <a:rPr lang="en-US" sz="2000" dirty="0" smtClean="0"/>
              <a:t>one or two</a:t>
            </a:r>
            <a:r>
              <a:rPr lang="en-US" sz="2000" dirty="0" smtClean="0"/>
              <a:t> </a:t>
            </a:r>
            <a:r>
              <a:rPr lang="en-US" sz="2000" dirty="0" smtClean="0"/>
              <a:t>Movies </a:t>
            </a:r>
          </a:p>
          <a:p>
            <a:pPr lvl="1"/>
            <a:r>
              <a:rPr lang="en-US" sz="2000" dirty="0" smtClean="0">
                <a:solidFill>
                  <a:srgbClr val="FF0000"/>
                </a:solidFill>
              </a:rPr>
              <a:t>My wish list: Prepare </a:t>
            </a:r>
            <a:r>
              <a:rPr lang="en-US" sz="2000" dirty="0" smtClean="0">
                <a:solidFill>
                  <a:srgbClr val="FF0000"/>
                </a:solidFill>
              </a:rPr>
              <a:t>a promising business plan for your own start-up  </a:t>
            </a:r>
          </a:p>
          <a:p>
            <a:pPr lvl="1"/>
            <a:endParaRPr lang="en-US" sz="2000" dirty="0"/>
          </a:p>
          <a:p>
            <a:pPr lvl="1"/>
            <a:endParaRPr lang="en-US" sz="2000" dirty="0" smtClean="0"/>
          </a:p>
          <a:p>
            <a:pPr lvl="1"/>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TW" b="0" dirty="0" smtClean="0">
                <a:ea typeface="新細明體" pitchFamily="18" charset="-120"/>
              </a:rPr>
              <a:t>Some Implications of the Uniqueness</a:t>
            </a:r>
          </a:p>
        </p:txBody>
      </p:sp>
      <p:sp>
        <p:nvSpPr>
          <p:cNvPr id="28675" name="Rectangle 3"/>
          <p:cNvSpPr>
            <a:spLocks noGrp="1" noChangeArrowheads="1"/>
          </p:cNvSpPr>
          <p:nvPr>
            <p:ph type="body" idx="1"/>
          </p:nvPr>
        </p:nvSpPr>
        <p:spPr>
          <a:xfrm>
            <a:off x="1154113" y="893763"/>
            <a:ext cx="7413625" cy="5183187"/>
          </a:xfrm>
        </p:spPr>
        <p:txBody>
          <a:bodyPr/>
          <a:lstStyle/>
          <a:p>
            <a:r>
              <a:rPr lang="en-US" dirty="0" smtClean="0"/>
              <a:t>Communication, security and privacy protection solutions for consumer vehicle networks must be able to support over 250 million vehicles. </a:t>
            </a:r>
          </a:p>
          <a:p>
            <a:r>
              <a:rPr lang="en-US" dirty="0" smtClean="0"/>
              <a:t>This large network size makes many technologies designed for MANETs unsuitable for CVNs. </a:t>
            </a:r>
          </a:p>
          <a:p>
            <a:pPr lvl="1"/>
            <a:r>
              <a:rPr lang="en-US" dirty="0" smtClean="0"/>
              <a:t>Prohibitively resource-intensive to frequently distribute large amounts of data to and among vehicles</a:t>
            </a:r>
          </a:p>
          <a:p>
            <a:pPr lvl="1"/>
            <a:r>
              <a:rPr lang="en-US" dirty="0" smtClean="0"/>
              <a:t>Impractical to require each vehicle to store information about every other vehicle</a:t>
            </a:r>
          </a:p>
          <a:p>
            <a:pPr lvl="1"/>
            <a:r>
              <a:rPr lang="en-US" dirty="0" smtClean="0"/>
              <a:t>Decisions that impact drivers must have very low error rates</a:t>
            </a:r>
          </a:p>
          <a:p>
            <a:pPr lvl="1"/>
            <a:r>
              <a:rPr lang="en-US"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b="0" dirty="0" smtClean="0">
                <a:ea typeface="新細明體" pitchFamily="18" charset="-120"/>
              </a:rPr>
              <a:t>Some Implications of the Uniqueness</a:t>
            </a:r>
          </a:p>
        </p:txBody>
      </p:sp>
      <p:sp>
        <p:nvSpPr>
          <p:cNvPr id="29699" name="Rectangle 3"/>
          <p:cNvSpPr>
            <a:spLocks noGrp="1" noChangeArrowheads="1"/>
          </p:cNvSpPr>
          <p:nvPr>
            <p:ph type="body" idx="1"/>
          </p:nvPr>
        </p:nvSpPr>
        <p:spPr>
          <a:xfrm>
            <a:off x="1154113" y="893763"/>
            <a:ext cx="7413625" cy="5183187"/>
          </a:xfrm>
        </p:spPr>
        <p:txBody>
          <a:bodyPr/>
          <a:lstStyle/>
          <a:p>
            <a:r>
              <a:rPr lang="en-US" b="0" dirty="0" smtClean="0"/>
              <a:t>The need to protect privacy requires new designs of security credential and trust management mechanisms</a:t>
            </a:r>
          </a:p>
          <a:p>
            <a:pPr lvl="1"/>
            <a:r>
              <a:rPr lang="en-US" dirty="0" smtClean="0"/>
              <a:t>More difficult to detect misbehaving vehicles</a:t>
            </a:r>
          </a:p>
          <a:p>
            <a:pPr lvl="1"/>
            <a:r>
              <a:rPr lang="en-US" dirty="0" smtClean="0"/>
              <a:t>……</a:t>
            </a:r>
          </a:p>
          <a:p>
            <a:r>
              <a:rPr lang="en-US" b="0" dirty="0" smtClean="0"/>
              <a:t>To avoid unnecessary interruptions and costs to vehicle drivers, the communication, security and privacy protection mechanisms must function effectively without forcing innocent drivers to bring their vehicles to service centers frequently or requiring vehicles to have frequent vehicle-to-infrastructure network connectivity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TW" b="0" dirty="0" smtClean="0">
                <a:ea typeface="新細明體" pitchFamily="18" charset="-120"/>
              </a:rPr>
              <a:t>Some Implications of the Uniqueness</a:t>
            </a:r>
          </a:p>
        </p:txBody>
      </p:sp>
      <p:sp>
        <p:nvSpPr>
          <p:cNvPr id="6147" name="Rectangle 3"/>
          <p:cNvSpPr>
            <a:spLocks noGrp="1" noChangeArrowheads="1"/>
          </p:cNvSpPr>
          <p:nvPr>
            <p:ph type="body" idx="1"/>
          </p:nvPr>
        </p:nvSpPr>
        <p:spPr>
          <a:xfrm>
            <a:off x="1154113" y="893763"/>
            <a:ext cx="7413625" cy="5183187"/>
          </a:xfrm>
        </p:spPr>
        <p:txBody>
          <a:bodyPr/>
          <a:lstStyle/>
          <a:p>
            <a:r>
              <a:rPr lang="en-US" b="0" dirty="0" smtClean="0"/>
              <a:t>The highly transient radio connectivity among vehicles demands that </a:t>
            </a:r>
          </a:p>
          <a:p>
            <a:pPr lvl="1"/>
            <a:r>
              <a:rPr lang="en-US" dirty="0" smtClean="0"/>
              <a:t>Vehicles be capable of rapidly establishing trust in received messages</a:t>
            </a:r>
          </a:p>
          <a:p>
            <a:pPr lvl="1"/>
            <a:r>
              <a:rPr lang="en-US" dirty="0" smtClean="0"/>
              <a:t>Networking solutions meet stringent delay requirements of the vehicle safety applications. </a:t>
            </a:r>
          </a:p>
          <a:p>
            <a:r>
              <a:rPr lang="en-US" b="0" dirty="0" smtClean="0"/>
              <a:t>Limited computing power of OBU means that </a:t>
            </a:r>
          </a:p>
          <a:p>
            <a:pPr lvl="1"/>
            <a:r>
              <a:rPr lang="en-US" dirty="0" smtClean="0"/>
              <a:t>Processing on a vehicle cannot be overly computational intensive and yet must be able to process the potentially thousands of incoming messages per second while meeting the stringent delay requirements of the vehicle safety applications. </a:t>
            </a:r>
          </a:p>
          <a:p>
            <a:endParaRPr lang="en-US" altLang="zh-TW" dirty="0" smtClean="0">
              <a:ea typeface="新細明體" pitchFamily="18"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4294967295"/>
          </p:nvPr>
        </p:nvSpPr>
        <p:spPr bwMode="auto">
          <a:xfrm>
            <a:off x="4125913" y="6348413"/>
            <a:ext cx="877887" cy="476250"/>
          </a:xfrm>
          <a:prstGeom prst="rect">
            <a:avLst/>
          </a:prstGeom>
          <a:noFill/>
          <a:ln>
            <a:miter lim="800000"/>
            <a:headEnd/>
            <a:tailEnd/>
          </a:ln>
        </p:spPr>
        <p:txBody>
          <a:bodyPr lIns="84216" tIns="42108" rIns="84216" bIns="42108"/>
          <a:lstStyle/>
          <a:p>
            <a:fld id="{08C04FC0-BDAC-411A-BED1-564790A32043}" type="slidenum">
              <a:rPr lang="en-US"/>
              <a:pPr/>
              <a:t>33</a:t>
            </a:fld>
            <a:endParaRPr lang="en-US" dirty="0"/>
          </a:p>
        </p:txBody>
      </p:sp>
      <p:sp>
        <p:nvSpPr>
          <p:cNvPr id="31747" name="Rectangle 2"/>
          <p:cNvSpPr>
            <a:spLocks noGrp="1" noChangeArrowheads="1"/>
          </p:cNvSpPr>
          <p:nvPr>
            <p:ph type="title" idx="4294967295"/>
          </p:nvPr>
        </p:nvSpPr>
        <p:spPr/>
        <p:txBody>
          <a:bodyPr/>
          <a:lstStyle/>
          <a:p>
            <a:r>
              <a:rPr lang="en-US" b="0" dirty="0" smtClean="0"/>
              <a:t>Modes of Vehicular Communications</a:t>
            </a:r>
          </a:p>
        </p:txBody>
      </p:sp>
      <p:sp>
        <p:nvSpPr>
          <p:cNvPr id="7" name="Rectangle 7"/>
          <p:cNvSpPr>
            <a:spLocks noChangeArrowheads="1"/>
          </p:cNvSpPr>
          <p:nvPr/>
        </p:nvSpPr>
        <p:spPr bwMode="auto">
          <a:xfrm>
            <a:off x="4379975" y="1508750"/>
            <a:ext cx="1920250" cy="492210"/>
          </a:xfrm>
          <a:prstGeom prst="rect">
            <a:avLst/>
          </a:prstGeom>
          <a:solidFill>
            <a:schemeClr val="bg1">
              <a:lumMod val="9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7" tIns="45714" rIns="91427" bIns="45714" anchor="ctr"/>
          <a:lstStyle/>
          <a:p>
            <a:pPr marL="343591" indent="-343591" algn="ctr" defTabSz="913805">
              <a:spcBef>
                <a:spcPct val="20000"/>
              </a:spcBef>
              <a:defRPr/>
            </a:pPr>
            <a:r>
              <a:rPr lang="en-US" sz="1000" dirty="0"/>
              <a:t>Infrastructure-based</a:t>
            </a:r>
          </a:p>
          <a:p>
            <a:pPr marL="343591" indent="-343591" algn="ctr" defTabSz="913805">
              <a:spcBef>
                <a:spcPct val="20000"/>
              </a:spcBef>
              <a:defRPr/>
            </a:pPr>
            <a:r>
              <a:rPr lang="en-US" sz="1000" dirty="0"/>
              <a:t>Servers and Applications</a:t>
            </a:r>
          </a:p>
        </p:txBody>
      </p:sp>
      <p:sp>
        <p:nvSpPr>
          <p:cNvPr id="31751" name="Line 46"/>
          <p:cNvSpPr>
            <a:spLocks noChangeShapeType="1"/>
          </p:cNvSpPr>
          <p:nvPr/>
        </p:nvSpPr>
        <p:spPr bwMode="auto">
          <a:xfrm flipV="1">
            <a:off x="5065713" y="2076450"/>
            <a:ext cx="0" cy="1905000"/>
          </a:xfrm>
          <a:prstGeom prst="line">
            <a:avLst/>
          </a:prstGeom>
          <a:noFill/>
          <a:ln w="28575">
            <a:solidFill>
              <a:srgbClr val="00B0F0"/>
            </a:solidFill>
            <a:prstDash val="sysDash"/>
            <a:round/>
            <a:headEnd type="triangle" w="med" len="med"/>
            <a:tailEnd type="triangle" w="med" len="med"/>
          </a:ln>
        </p:spPr>
        <p:txBody>
          <a:bodyPr wrap="none" lIns="84216" tIns="42108" rIns="84216" bIns="42108" anchor="ctr"/>
          <a:lstStyle/>
          <a:p>
            <a:endParaRPr lang="en-US" dirty="0"/>
          </a:p>
        </p:txBody>
      </p:sp>
      <p:pic>
        <p:nvPicPr>
          <p:cNvPr id="9" name="Picture 12" descr="GreenCar"/>
          <p:cNvPicPr>
            <a:picLocks noChangeAspect="1" noChangeArrowheads="1"/>
          </p:cNvPicPr>
          <p:nvPr/>
        </p:nvPicPr>
        <p:blipFill>
          <a:blip r:embed="rId2" cstate="print"/>
          <a:srcRect/>
          <a:stretch>
            <a:fillRect/>
          </a:stretch>
        </p:blipFill>
        <p:spPr bwMode="auto">
          <a:xfrm>
            <a:off x="4608513" y="4133850"/>
            <a:ext cx="838200" cy="3460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Line 46"/>
          <p:cNvSpPr>
            <a:spLocks noChangeShapeType="1"/>
          </p:cNvSpPr>
          <p:nvPr/>
        </p:nvSpPr>
        <p:spPr bwMode="auto">
          <a:xfrm>
            <a:off x="2779713" y="4325938"/>
            <a:ext cx="1828800" cy="36512"/>
          </a:xfrm>
          <a:prstGeom prst="line">
            <a:avLst/>
          </a:pr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754" name="TextBox 10"/>
          <p:cNvSpPr txBox="1">
            <a:spLocks noChangeArrowheads="1"/>
          </p:cNvSpPr>
          <p:nvPr/>
        </p:nvSpPr>
        <p:spPr bwMode="auto">
          <a:xfrm>
            <a:off x="5446713" y="2609850"/>
            <a:ext cx="1190625" cy="400050"/>
          </a:xfrm>
          <a:prstGeom prst="rect">
            <a:avLst/>
          </a:prstGeom>
          <a:noFill/>
          <a:ln w="9525">
            <a:noFill/>
            <a:miter lim="800000"/>
            <a:headEnd/>
            <a:tailEnd/>
          </a:ln>
        </p:spPr>
        <p:txBody>
          <a:bodyPr wrap="none">
            <a:spAutoFit/>
          </a:bodyPr>
          <a:lstStyle/>
          <a:p>
            <a:r>
              <a:rPr lang="en-US" sz="1000" dirty="0"/>
              <a:t>3. V2I bidirectional </a:t>
            </a:r>
          </a:p>
          <a:p>
            <a:r>
              <a:rPr lang="en-US" sz="1000" dirty="0"/>
              <a:t>    communication </a:t>
            </a:r>
          </a:p>
        </p:txBody>
      </p:sp>
      <p:sp>
        <p:nvSpPr>
          <p:cNvPr id="12" name="Freeform 11"/>
          <p:cNvSpPr/>
          <p:nvPr/>
        </p:nvSpPr>
        <p:spPr>
          <a:xfrm>
            <a:off x="2779713" y="4325938"/>
            <a:ext cx="685800" cy="581025"/>
          </a:xfrm>
          <a:custGeom>
            <a:avLst/>
            <a:gdLst>
              <a:gd name="connsiteX0" fmla="*/ 0 w 609600"/>
              <a:gd name="connsiteY0" fmla="*/ 0 h 567559"/>
              <a:gd name="connsiteX1" fmla="*/ 241738 w 609600"/>
              <a:gd name="connsiteY1" fmla="*/ 126124 h 567559"/>
              <a:gd name="connsiteX2" fmla="*/ 472966 w 609600"/>
              <a:gd name="connsiteY2" fmla="*/ 346841 h 567559"/>
              <a:gd name="connsiteX3" fmla="*/ 609600 w 609600"/>
              <a:gd name="connsiteY3" fmla="*/ 567559 h 567559"/>
              <a:gd name="connsiteX4" fmla="*/ 609600 w 609600"/>
              <a:gd name="connsiteY4" fmla="*/ 567559 h 56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567559">
                <a:moveTo>
                  <a:pt x="0" y="0"/>
                </a:moveTo>
                <a:cubicBezTo>
                  <a:pt x="81455" y="34158"/>
                  <a:pt x="162910" y="68317"/>
                  <a:pt x="241738" y="126124"/>
                </a:cubicBezTo>
                <a:cubicBezTo>
                  <a:pt x="320566" y="183931"/>
                  <a:pt x="411656" y="273269"/>
                  <a:pt x="472966" y="346841"/>
                </a:cubicBezTo>
                <a:cubicBezTo>
                  <a:pt x="534276" y="420414"/>
                  <a:pt x="609600" y="567559"/>
                  <a:pt x="609600" y="567559"/>
                </a:cubicBezTo>
                <a:lnTo>
                  <a:pt x="609600" y="567559"/>
                </a:lnTo>
              </a:path>
            </a:pathLst>
          </a:cu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756" name="TextBox 12"/>
          <p:cNvSpPr txBox="1">
            <a:spLocks noChangeArrowheads="1"/>
          </p:cNvSpPr>
          <p:nvPr/>
        </p:nvSpPr>
        <p:spPr bwMode="auto">
          <a:xfrm>
            <a:off x="2779713" y="3524250"/>
            <a:ext cx="1143000" cy="400050"/>
          </a:xfrm>
          <a:prstGeom prst="rect">
            <a:avLst/>
          </a:prstGeom>
          <a:noFill/>
          <a:ln w="9525">
            <a:noFill/>
            <a:miter lim="800000"/>
            <a:headEnd/>
            <a:tailEnd/>
          </a:ln>
        </p:spPr>
        <p:txBody>
          <a:bodyPr>
            <a:spAutoFit/>
          </a:bodyPr>
          <a:lstStyle/>
          <a:p>
            <a:r>
              <a:rPr lang="en-US" sz="1000" dirty="0"/>
              <a:t>1. V2V local   </a:t>
            </a:r>
          </a:p>
          <a:p>
            <a:r>
              <a:rPr lang="en-US" sz="1000" dirty="0"/>
              <a:t>    broadcast</a:t>
            </a:r>
          </a:p>
        </p:txBody>
      </p:sp>
      <p:sp>
        <p:nvSpPr>
          <p:cNvPr id="14" name="Freeform 13"/>
          <p:cNvSpPr/>
          <p:nvPr/>
        </p:nvSpPr>
        <p:spPr>
          <a:xfrm>
            <a:off x="5446713" y="4210050"/>
            <a:ext cx="990600" cy="76200"/>
          </a:xfrm>
          <a:custGeom>
            <a:avLst/>
            <a:gdLst>
              <a:gd name="connsiteX0" fmla="*/ 2701158 w 2701158"/>
              <a:gd name="connsiteY0" fmla="*/ 35034 h 634124"/>
              <a:gd name="connsiteX1" fmla="*/ 1618593 w 2701158"/>
              <a:gd name="connsiteY1" fmla="*/ 66565 h 634124"/>
              <a:gd name="connsiteX2" fmla="*/ 441434 w 2701158"/>
              <a:gd name="connsiteY2" fmla="*/ 434427 h 634124"/>
              <a:gd name="connsiteX3" fmla="*/ 0 w 2701158"/>
              <a:gd name="connsiteY3" fmla="*/ 634124 h 634124"/>
              <a:gd name="connsiteX4" fmla="*/ 0 w 2701158"/>
              <a:gd name="connsiteY4" fmla="*/ 634124 h 63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158" h="634124">
                <a:moveTo>
                  <a:pt x="2701158" y="35034"/>
                </a:moveTo>
                <a:cubicBezTo>
                  <a:pt x="2348186" y="17517"/>
                  <a:pt x="1995214" y="0"/>
                  <a:pt x="1618593" y="66565"/>
                </a:cubicBezTo>
                <a:cubicBezTo>
                  <a:pt x="1241972" y="133130"/>
                  <a:pt x="711199" y="339834"/>
                  <a:pt x="441434" y="434427"/>
                </a:cubicBezTo>
                <a:cubicBezTo>
                  <a:pt x="171669" y="529020"/>
                  <a:pt x="0" y="634124"/>
                  <a:pt x="0" y="634124"/>
                </a:cubicBezTo>
                <a:lnTo>
                  <a:pt x="0" y="634124"/>
                </a:lnTo>
              </a:path>
            </a:pathLst>
          </a:custGeom>
          <a:ln w="28575">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758" name="TextBox 14"/>
          <p:cNvSpPr txBox="1">
            <a:spLocks noChangeArrowheads="1"/>
          </p:cNvSpPr>
          <p:nvPr/>
        </p:nvSpPr>
        <p:spPr bwMode="auto">
          <a:xfrm>
            <a:off x="6361113" y="3448050"/>
            <a:ext cx="1436687" cy="554038"/>
          </a:xfrm>
          <a:prstGeom prst="rect">
            <a:avLst/>
          </a:prstGeom>
          <a:noFill/>
          <a:ln w="9525">
            <a:noFill/>
            <a:miter lim="800000"/>
            <a:headEnd/>
            <a:tailEnd/>
          </a:ln>
        </p:spPr>
        <p:txBody>
          <a:bodyPr>
            <a:spAutoFit/>
          </a:bodyPr>
          <a:lstStyle/>
          <a:p>
            <a:r>
              <a:rPr lang="en-US" sz="1000" dirty="0"/>
              <a:t>2. V2V multihop   </a:t>
            </a:r>
          </a:p>
          <a:p>
            <a:r>
              <a:rPr lang="en-US" sz="1000" dirty="0"/>
              <a:t>     message     </a:t>
            </a:r>
          </a:p>
          <a:p>
            <a:r>
              <a:rPr lang="en-US" sz="1000" dirty="0"/>
              <a:t>     dissemination</a:t>
            </a:r>
          </a:p>
        </p:txBody>
      </p:sp>
      <p:cxnSp>
        <p:nvCxnSpPr>
          <p:cNvPr id="16" name="Straight Arrow Connector 15"/>
          <p:cNvCxnSpPr/>
          <p:nvPr/>
        </p:nvCxnSpPr>
        <p:spPr>
          <a:xfrm rot="5400000">
            <a:off x="6170613" y="379095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2" descr="GreenCar"/>
          <p:cNvPicPr>
            <a:picLocks noChangeAspect="1" noChangeArrowheads="1"/>
          </p:cNvPicPr>
          <p:nvPr/>
        </p:nvPicPr>
        <p:blipFill>
          <a:blip r:embed="rId2" cstate="print"/>
          <a:srcRect/>
          <a:stretch>
            <a:fillRect/>
          </a:stretch>
        </p:blipFill>
        <p:spPr bwMode="auto">
          <a:xfrm>
            <a:off x="6530975" y="4159250"/>
            <a:ext cx="838200" cy="3460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12" descr="GreenCar"/>
          <p:cNvPicPr>
            <a:picLocks noChangeAspect="1" noChangeArrowheads="1"/>
          </p:cNvPicPr>
          <p:nvPr/>
        </p:nvPicPr>
        <p:blipFill>
          <a:blip r:embed="rId2" cstate="print"/>
          <a:srcRect/>
          <a:stretch>
            <a:fillRect/>
          </a:stretch>
        </p:blipFill>
        <p:spPr bwMode="auto">
          <a:xfrm>
            <a:off x="3160713" y="4935538"/>
            <a:ext cx="838200" cy="3460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12" descr="GreenCar"/>
          <p:cNvPicPr>
            <a:picLocks noChangeAspect="1" noChangeArrowheads="1"/>
          </p:cNvPicPr>
          <p:nvPr/>
        </p:nvPicPr>
        <p:blipFill>
          <a:blip r:embed="rId2" cstate="print"/>
          <a:srcRect/>
          <a:stretch>
            <a:fillRect/>
          </a:stretch>
        </p:blipFill>
        <p:spPr bwMode="auto">
          <a:xfrm>
            <a:off x="1941513" y="4097338"/>
            <a:ext cx="838200" cy="3460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Freeform 19"/>
          <p:cNvSpPr/>
          <p:nvPr/>
        </p:nvSpPr>
        <p:spPr>
          <a:xfrm>
            <a:off x="3617913" y="4438650"/>
            <a:ext cx="1143000" cy="482600"/>
          </a:xfrm>
          <a:custGeom>
            <a:avLst/>
            <a:gdLst>
              <a:gd name="connsiteX0" fmla="*/ 1473200 w 1473200"/>
              <a:gd name="connsiteY0" fmla="*/ 0 h 558800"/>
              <a:gd name="connsiteX1" fmla="*/ 673100 w 1473200"/>
              <a:gd name="connsiteY1" fmla="*/ 241300 h 558800"/>
              <a:gd name="connsiteX2" fmla="*/ 0 w 1473200"/>
              <a:gd name="connsiteY2" fmla="*/ 558800 h 558800"/>
              <a:gd name="connsiteX3" fmla="*/ 0 w 14732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1473200" h="558800">
                <a:moveTo>
                  <a:pt x="1473200" y="0"/>
                </a:moveTo>
                <a:cubicBezTo>
                  <a:pt x="1195916" y="74083"/>
                  <a:pt x="918633" y="148167"/>
                  <a:pt x="673100" y="241300"/>
                </a:cubicBezTo>
                <a:cubicBezTo>
                  <a:pt x="427567" y="334433"/>
                  <a:pt x="0" y="558800"/>
                  <a:pt x="0" y="558800"/>
                </a:cubicBezTo>
                <a:lnTo>
                  <a:pt x="0" y="558800"/>
                </a:lnTo>
              </a:path>
            </a:pathLst>
          </a:custGeom>
          <a:ln w="28575">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21" name="Picture 12" descr="GreenCar"/>
          <p:cNvPicPr>
            <a:picLocks noChangeAspect="1" noChangeArrowheads="1"/>
          </p:cNvPicPr>
          <p:nvPr/>
        </p:nvPicPr>
        <p:blipFill>
          <a:blip r:embed="rId2" cstate="print"/>
          <a:srcRect/>
          <a:stretch>
            <a:fillRect/>
          </a:stretch>
        </p:blipFill>
        <p:spPr bwMode="auto">
          <a:xfrm>
            <a:off x="5065713" y="4895850"/>
            <a:ext cx="838200" cy="3460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2" name="Freeform 21"/>
          <p:cNvSpPr/>
          <p:nvPr/>
        </p:nvSpPr>
        <p:spPr>
          <a:xfrm>
            <a:off x="5980113" y="4502150"/>
            <a:ext cx="939800" cy="558800"/>
          </a:xfrm>
          <a:custGeom>
            <a:avLst/>
            <a:gdLst>
              <a:gd name="connsiteX0" fmla="*/ 939800 w 939800"/>
              <a:gd name="connsiteY0" fmla="*/ 0 h 558800"/>
              <a:gd name="connsiteX1" fmla="*/ 469900 w 939800"/>
              <a:gd name="connsiteY1" fmla="*/ 381000 h 558800"/>
              <a:gd name="connsiteX2" fmla="*/ 0 w 939800"/>
              <a:gd name="connsiteY2" fmla="*/ 558800 h 558800"/>
              <a:gd name="connsiteX3" fmla="*/ 0 w 9398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939800" h="558800">
                <a:moveTo>
                  <a:pt x="939800" y="0"/>
                </a:moveTo>
                <a:cubicBezTo>
                  <a:pt x="783166" y="143933"/>
                  <a:pt x="626533" y="287867"/>
                  <a:pt x="469900" y="381000"/>
                </a:cubicBezTo>
                <a:cubicBezTo>
                  <a:pt x="313267" y="474133"/>
                  <a:pt x="0" y="558800"/>
                  <a:pt x="0" y="558800"/>
                </a:cubicBezTo>
                <a:lnTo>
                  <a:pt x="0" y="558800"/>
                </a:lnTo>
              </a:path>
            </a:pathLst>
          </a:custGeom>
          <a:ln w="28575">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a:off x="4075113" y="5200650"/>
            <a:ext cx="1028700" cy="55563"/>
          </a:xfrm>
          <a:custGeom>
            <a:avLst/>
            <a:gdLst>
              <a:gd name="connsiteX0" fmla="*/ 1028700 w 1028700"/>
              <a:gd name="connsiteY0" fmla="*/ 0 h 55033"/>
              <a:gd name="connsiteX1" fmla="*/ 533400 w 1028700"/>
              <a:gd name="connsiteY1" fmla="*/ 50800 h 55033"/>
              <a:gd name="connsiteX2" fmla="*/ 0 w 1028700"/>
              <a:gd name="connsiteY2" fmla="*/ 25400 h 55033"/>
              <a:gd name="connsiteX3" fmla="*/ 0 w 1028700"/>
              <a:gd name="connsiteY3" fmla="*/ 25400 h 55033"/>
            </a:gdLst>
            <a:ahLst/>
            <a:cxnLst>
              <a:cxn ang="0">
                <a:pos x="connsiteX0" y="connsiteY0"/>
              </a:cxn>
              <a:cxn ang="0">
                <a:pos x="connsiteX1" y="connsiteY1"/>
              </a:cxn>
              <a:cxn ang="0">
                <a:pos x="connsiteX2" y="connsiteY2"/>
              </a:cxn>
              <a:cxn ang="0">
                <a:pos x="connsiteX3" y="connsiteY3"/>
              </a:cxn>
            </a:cxnLst>
            <a:rect l="l" t="t" r="r" b="b"/>
            <a:pathLst>
              <a:path w="1028700" h="55033">
                <a:moveTo>
                  <a:pt x="1028700" y="0"/>
                </a:moveTo>
                <a:cubicBezTo>
                  <a:pt x="866775" y="23283"/>
                  <a:pt x="704850" y="46567"/>
                  <a:pt x="533400" y="50800"/>
                </a:cubicBezTo>
                <a:cubicBezTo>
                  <a:pt x="361950" y="55033"/>
                  <a:pt x="0" y="25400"/>
                  <a:pt x="0" y="25400"/>
                </a:cubicBezTo>
                <a:lnTo>
                  <a:pt x="0" y="25400"/>
                </a:lnTo>
              </a:path>
            </a:pathLst>
          </a:custGeom>
          <a:ln w="28575">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Oval 23"/>
          <p:cNvSpPr/>
          <p:nvPr/>
        </p:nvSpPr>
        <p:spPr>
          <a:xfrm>
            <a:off x="6208713" y="4133850"/>
            <a:ext cx="76200" cy="9144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31768" name="Line 46"/>
          <p:cNvSpPr>
            <a:spLocks noChangeShapeType="1"/>
          </p:cNvSpPr>
          <p:nvPr/>
        </p:nvSpPr>
        <p:spPr bwMode="auto">
          <a:xfrm flipH="1" flipV="1">
            <a:off x="3617913" y="2076450"/>
            <a:ext cx="1143000" cy="1905000"/>
          </a:xfrm>
          <a:prstGeom prst="line">
            <a:avLst/>
          </a:prstGeom>
          <a:noFill/>
          <a:ln w="28575">
            <a:solidFill>
              <a:srgbClr val="00B0F0"/>
            </a:solidFill>
            <a:prstDash val="sysDash"/>
            <a:round/>
            <a:headEnd type="triangle" w="med" len="med"/>
            <a:tailEnd/>
          </a:ln>
        </p:spPr>
        <p:txBody>
          <a:bodyPr wrap="none" lIns="84216" tIns="42108" rIns="84216" bIns="42108" anchor="ctr"/>
          <a:lstStyle/>
          <a:p>
            <a:endParaRPr lang="en-US" dirty="0"/>
          </a:p>
        </p:txBody>
      </p:sp>
      <p:cxnSp>
        <p:nvCxnSpPr>
          <p:cNvPr id="26" name="Straight Arrow Connector 25"/>
          <p:cNvCxnSpPr/>
          <p:nvPr/>
        </p:nvCxnSpPr>
        <p:spPr>
          <a:xfrm rot="10800000">
            <a:off x="5141913" y="276225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70" name="TextBox 26"/>
          <p:cNvSpPr txBox="1">
            <a:spLocks noChangeArrowheads="1"/>
          </p:cNvSpPr>
          <p:nvPr/>
        </p:nvSpPr>
        <p:spPr bwMode="auto">
          <a:xfrm>
            <a:off x="1636713" y="2457450"/>
            <a:ext cx="911225" cy="554038"/>
          </a:xfrm>
          <a:prstGeom prst="rect">
            <a:avLst/>
          </a:prstGeom>
          <a:noFill/>
          <a:ln w="9525">
            <a:noFill/>
            <a:miter lim="800000"/>
            <a:headEnd/>
            <a:tailEnd/>
          </a:ln>
        </p:spPr>
        <p:txBody>
          <a:bodyPr wrap="none">
            <a:spAutoFit/>
          </a:bodyPr>
          <a:lstStyle/>
          <a:p>
            <a:pPr algn="r"/>
            <a:r>
              <a:rPr lang="en-US" sz="1000" dirty="0"/>
              <a:t>4. I2V </a:t>
            </a:r>
          </a:p>
          <a:p>
            <a:pPr algn="r"/>
            <a:r>
              <a:rPr lang="en-US" sz="1000" dirty="0"/>
              <a:t>message</a:t>
            </a:r>
          </a:p>
          <a:p>
            <a:pPr algn="r"/>
            <a:r>
              <a:rPr lang="en-US" sz="1000" dirty="0"/>
              <a:t>dissemination</a:t>
            </a:r>
          </a:p>
        </p:txBody>
      </p:sp>
      <p:cxnSp>
        <p:nvCxnSpPr>
          <p:cNvPr id="28" name="Straight Arrow Connector 27"/>
          <p:cNvCxnSpPr/>
          <p:nvPr/>
        </p:nvCxnSpPr>
        <p:spPr>
          <a:xfrm>
            <a:off x="2551113" y="268605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7"/>
          <p:cNvSpPr>
            <a:spLocks noChangeArrowheads="1"/>
          </p:cNvSpPr>
          <p:nvPr/>
        </p:nvSpPr>
        <p:spPr bwMode="auto">
          <a:xfrm>
            <a:off x="2574940" y="1508750"/>
            <a:ext cx="1652635" cy="492210"/>
          </a:xfrm>
          <a:prstGeom prst="rect">
            <a:avLst/>
          </a:prstGeom>
          <a:solidFill>
            <a:schemeClr val="bg1">
              <a:lumMod val="9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7" tIns="45714" rIns="91427" bIns="45714" anchor="ctr"/>
          <a:lstStyle/>
          <a:p>
            <a:pPr marL="343591" indent="-343591" algn="ctr" defTabSz="913805">
              <a:spcBef>
                <a:spcPct val="20000"/>
              </a:spcBef>
              <a:defRPr/>
            </a:pPr>
            <a:r>
              <a:rPr lang="en-US" sz="1000" dirty="0"/>
              <a:t>I2V Message</a:t>
            </a:r>
          </a:p>
          <a:p>
            <a:pPr marL="343591" indent="-343591" algn="ctr" defTabSz="913805">
              <a:spcBef>
                <a:spcPct val="20000"/>
              </a:spcBef>
              <a:defRPr/>
            </a:pPr>
            <a:r>
              <a:rPr lang="en-US" sz="1000" dirty="0"/>
              <a:t>Dissemination Servers</a:t>
            </a:r>
          </a:p>
        </p:txBody>
      </p:sp>
      <p:sp>
        <p:nvSpPr>
          <p:cNvPr id="30" name="Oval 29"/>
          <p:cNvSpPr/>
          <p:nvPr/>
        </p:nvSpPr>
        <p:spPr>
          <a:xfrm flipH="1">
            <a:off x="3084513" y="4210050"/>
            <a:ext cx="46037" cy="4572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cxnSp>
        <p:nvCxnSpPr>
          <p:cNvPr id="31" name="Straight Arrow Connector 30"/>
          <p:cNvCxnSpPr/>
          <p:nvPr/>
        </p:nvCxnSpPr>
        <p:spPr>
          <a:xfrm rot="5400000">
            <a:off x="2971007" y="4020344"/>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77" name="Line 46"/>
          <p:cNvSpPr>
            <a:spLocks noChangeShapeType="1"/>
          </p:cNvSpPr>
          <p:nvPr/>
        </p:nvSpPr>
        <p:spPr bwMode="auto">
          <a:xfrm flipV="1">
            <a:off x="2474913" y="2076450"/>
            <a:ext cx="990600" cy="1828800"/>
          </a:xfrm>
          <a:prstGeom prst="line">
            <a:avLst/>
          </a:prstGeom>
          <a:noFill/>
          <a:ln w="28575">
            <a:solidFill>
              <a:srgbClr val="00B0F0"/>
            </a:solidFill>
            <a:prstDash val="sysDash"/>
            <a:round/>
            <a:headEnd type="triangle" w="med" len="med"/>
            <a:tailEnd/>
          </a:ln>
        </p:spPr>
        <p:txBody>
          <a:bodyPr wrap="none" lIns="84216" tIns="42108" rIns="84216" bIns="42108"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TW" b="0" dirty="0" smtClean="0">
                <a:ea typeface="新細明體" pitchFamily="18" charset="-120"/>
              </a:rPr>
              <a:t>Some Technical Challenges</a:t>
            </a:r>
          </a:p>
        </p:txBody>
      </p:sp>
      <p:sp>
        <p:nvSpPr>
          <p:cNvPr id="32771" name="Rectangle 3"/>
          <p:cNvSpPr>
            <a:spLocks noGrp="1" noChangeArrowheads="1"/>
          </p:cNvSpPr>
          <p:nvPr>
            <p:ph type="body" idx="1"/>
          </p:nvPr>
        </p:nvSpPr>
        <p:spPr>
          <a:xfrm>
            <a:off x="1154113" y="893763"/>
            <a:ext cx="7413625" cy="5183187"/>
          </a:xfrm>
        </p:spPr>
        <p:txBody>
          <a:bodyPr/>
          <a:lstStyle/>
          <a:p>
            <a:pPr marL="609600" indent="-609600"/>
            <a:r>
              <a:rPr lang="en-US" altLang="zh-TW" dirty="0" smtClean="0">
                <a:ea typeface="新細明體" pitchFamily="18" charset="-120"/>
              </a:rPr>
              <a:t>Vehicular communication technologies</a:t>
            </a:r>
          </a:p>
          <a:p>
            <a:pPr marL="901700" lvl="1" indent="-609600"/>
            <a:r>
              <a:rPr lang="en-US" altLang="zh-TW" dirty="0" smtClean="0">
                <a:ea typeface="新細明體" pitchFamily="18" charset="-120"/>
              </a:rPr>
              <a:t>Short-range radio such as DSRC</a:t>
            </a:r>
          </a:p>
          <a:p>
            <a:pPr marL="901700" lvl="1" indent="-609600"/>
            <a:r>
              <a:rPr lang="en-US" altLang="zh-TW" dirty="0" smtClean="0">
                <a:ea typeface="新細明體" pitchFamily="18" charset="-120"/>
              </a:rPr>
              <a:t>Long range radio such as LTE</a:t>
            </a:r>
          </a:p>
          <a:p>
            <a:pPr marL="609600" indent="-609600"/>
            <a:r>
              <a:rPr lang="en-US" altLang="zh-TW" dirty="0" smtClean="0">
                <a:ea typeface="新細明體" pitchFamily="18" charset="-120"/>
              </a:rPr>
              <a:t>Privacy and security</a:t>
            </a:r>
          </a:p>
          <a:p>
            <a:pPr marL="901700" lvl="1" indent="-609600"/>
            <a:r>
              <a:rPr lang="en-US" altLang="zh-TW" dirty="0" smtClean="0">
                <a:ea typeface="新細明體" pitchFamily="18" charset="-120"/>
              </a:rPr>
              <a:t>What are the challenges</a:t>
            </a:r>
          </a:p>
          <a:p>
            <a:pPr marL="901700" lvl="1" indent="-609600"/>
            <a:r>
              <a:rPr lang="en-US" altLang="zh-TW" dirty="0" smtClean="0">
                <a:ea typeface="新細明體" pitchFamily="18" charset="-120"/>
              </a:rPr>
              <a:t>What are the state of the art solutions</a:t>
            </a:r>
          </a:p>
          <a:p>
            <a:pPr marL="901700" lvl="1" indent="-609600"/>
            <a:r>
              <a:rPr lang="en-US" altLang="zh-TW" dirty="0" smtClean="0">
                <a:ea typeface="新細明體" pitchFamily="18" charset="-120"/>
              </a:rPr>
              <a:t>What are the remaining problems</a:t>
            </a:r>
          </a:p>
          <a:p>
            <a:pPr marL="609600" indent="-609600"/>
            <a:r>
              <a:rPr lang="en-US" altLang="zh-TW" dirty="0" smtClean="0">
                <a:ea typeface="新細明體" pitchFamily="18" charset="-120"/>
              </a:rPr>
              <a:t>Message dissemination</a:t>
            </a:r>
          </a:p>
          <a:p>
            <a:pPr marL="901700" lvl="1" indent="-609600"/>
            <a:r>
              <a:rPr lang="en-US" altLang="zh-TW" dirty="0" smtClean="0">
                <a:ea typeface="新細明體" pitchFamily="18" charset="-120"/>
              </a:rPr>
              <a:t>What are the state of the art solutions</a:t>
            </a:r>
          </a:p>
          <a:p>
            <a:pPr marL="901700" lvl="1" indent="-609600"/>
            <a:r>
              <a:rPr lang="en-US" altLang="zh-TW" dirty="0" smtClean="0">
                <a:ea typeface="新細明體" pitchFamily="18" charset="-120"/>
              </a:rPr>
              <a:t>What are the remaining problems</a:t>
            </a:r>
          </a:p>
          <a:p>
            <a:pPr marL="609600" indent="-609600"/>
            <a:r>
              <a:rPr lang="en-US" altLang="zh-TW" dirty="0" smtClean="0">
                <a:ea typeface="新細明體" pitchFamily="18" charset="-120"/>
              </a:rPr>
              <a:t>Positioning</a:t>
            </a:r>
          </a:p>
          <a:p>
            <a:pPr marL="901700" lvl="1" indent="-609600"/>
            <a:r>
              <a:rPr lang="en-US" altLang="zh-TW" dirty="0" smtClean="0">
                <a:ea typeface="新細明體" pitchFamily="18" charset="-120"/>
              </a:rPr>
              <a:t>How to achieve adequate positioning at low price</a:t>
            </a:r>
          </a:p>
          <a:p>
            <a:pPr marL="609600" indent="-609600"/>
            <a:r>
              <a:rPr lang="en-US" altLang="zh-TW" dirty="0" smtClean="0">
                <a:ea typeface="新細明體" pitchFamily="18" charset="-120"/>
              </a:rPr>
              <a:t>Vehicle control based on communication</a:t>
            </a:r>
          </a:p>
          <a:p>
            <a:pPr marL="609600" indent="-609600"/>
            <a:r>
              <a:rPr lang="en-US" altLang="zh-TW" dirty="0" smtClean="0">
                <a:ea typeface="新細明體" pitchFamily="18" charset="-12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077913" y="1931988"/>
            <a:ext cx="7431087" cy="1322387"/>
          </a:xfrm>
          <a:prstGeom prst="rect">
            <a:avLst/>
          </a:prstGeom>
          <a:noFill/>
          <a:ln w="9525">
            <a:noFill/>
            <a:miter lim="800000"/>
            <a:headEnd/>
            <a:tailEnd/>
          </a:ln>
        </p:spPr>
        <p:txBody>
          <a:bodyPr wrap="none">
            <a:spAutoFit/>
          </a:bodyPr>
          <a:lstStyle/>
          <a:p>
            <a:pPr algn="ctr"/>
            <a:r>
              <a:rPr lang="en-US" sz="4000" b="0" dirty="0">
                <a:solidFill>
                  <a:schemeClr val="accent1"/>
                </a:solidFill>
                <a:latin typeface="Times New Roman" pitchFamily="18" charset="0"/>
              </a:rPr>
              <a:t>What Problems Do You See</a:t>
            </a:r>
          </a:p>
          <a:p>
            <a:pPr algn="ctr"/>
            <a:r>
              <a:rPr lang="en-US" sz="4000" b="0" dirty="0">
                <a:solidFill>
                  <a:schemeClr val="accent1"/>
                </a:solidFill>
                <a:latin typeface="Times New Roman" pitchFamily="18" charset="0"/>
              </a:rPr>
              <a:t>As Important to Address and Why?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035300" y="2122488"/>
            <a:ext cx="2627642" cy="923330"/>
          </a:xfrm>
          <a:prstGeom prst="rect">
            <a:avLst/>
          </a:prstGeom>
          <a:noFill/>
          <a:ln w="9525">
            <a:noFill/>
            <a:miter lim="800000"/>
            <a:headEnd/>
            <a:tailEnd/>
          </a:ln>
        </p:spPr>
        <p:txBody>
          <a:bodyPr wrap="none">
            <a:spAutoFit/>
          </a:bodyPr>
          <a:lstStyle/>
          <a:p>
            <a:r>
              <a:rPr lang="en-US" sz="5400" b="0" dirty="0">
                <a:solidFill>
                  <a:schemeClr val="tx1">
                    <a:lumMod val="65000"/>
                    <a:lumOff val="35000"/>
                  </a:schemeClr>
                </a:solidFill>
                <a:latin typeface="Times New Roman" pitchFamily="18" charset="0"/>
              </a:rPr>
              <a:t>Thanks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17588" y="241300"/>
            <a:ext cx="8355012" cy="1143000"/>
          </a:xfrm>
        </p:spPr>
        <p:txBody>
          <a:bodyPr/>
          <a:lstStyle/>
          <a:p>
            <a:r>
              <a:rPr lang="en-US" altLang="zh-TW" sz="2700" b="0" dirty="0" smtClean="0">
                <a:ea typeface="新細明體" pitchFamily="18" charset="-120"/>
              </a:rPr>
              <a:t>Course Requirements</a:t>
            </a:r>
          </a:p>
        </p:txBody>
      </p:sp>
      <p:sp>
        <p:nvSpPr>
          <p:cNvPr id="6147" name="Rectangle 3"/>
          <p:cNvSpPr>
            <a:spLocks noGrp="1" noChangeArrowheads="1"/>
          </p:cNvSpPr>
          <p:nvPr>
            <p:ph type="body" idx="1"/>
          </p:nvPr>
        </p:nvSpPr>
        <p:spPr>
          <a:xfrm>
            <a:off x="1154113" y="893763"/>
            <a:ext cx="7413625" cy="5684447"/>
          </a:xfrm>
        </p:spPr>
        <p:txBody>
          <a:bodyPr/>
          <a:lstStyle/>
          <a:p>
            <a:pPr marL="342900" indent="-342900"/>
            <a:r>
              <a:rPr lang="en-US" altLang="zh-TW" dirty="0" smtClean="0">
                <a:ea typeface="新細明體" pitchFamily="18" charset="-120"/>
              </a:rPr>
              <a:t>What are not required</a:t>
            </a:r>
          </a:p>
          <a:p>
            <a:pPr marL="635000" lvl="1" indent="-342900"/>
            <a:r>
              <a:rPr lang="en-US" altLang="zh-TW" dirty="0" smtClean="0">
                <a:ea typeface="新細明體" pitchFamily="18" charset="-120"/>
              </a:rPr>
              <a:t>No </a:t>
            </a:r>
            <a:r>
              <a:rPr lang="en-US" altLang="zh-TW" dirty="0" smtClean="0">
                <a:ea typeface="新細明體" pitchFamily="18" charset="-120"/>
              </a:rPr>
              <a:t>mid-term and final </a:t>
            </a:r>
            <a:r>
              <a:rPr lang="en-US" altLang="zh-TW" dirty="0" smtClean="0">
                <a:ea typeface="新細明體" pitchFamily="18" charset="-120"/>
              </a:rPr>
              <a:t>exams</a:t>
            </a:r>
          </a:p>
          <a:p>
            <a:pPr marL="635000" lvl="1" indent="-342900"/>
            <a:r>
              <a:rPr lang="en-US" altLang="zh-TW" dirty="0" smtClean="0">
                <a:ea typeface="新細明體" pitchFamily="18" charset="-120"/>
              </a:rPr>
              <a:t>Lots of class discussions and interactions (via English)</a:t>
            </a:r>
            <a:endParaRPr lang="en-US" altLang="zh-TW" dirty="0" smtClean="0">
              <a:ea typeface="新細明體" pitchFamily="18" charset="-120"/>
            </a:endParaRPr>
          </a:p>
          <a:p>
            <a:pPr marL="341313" indent="-342900"/>
            <a:r>
              <a:rPr lang="en-US" altLang="zh-TW" dirty="0" smtClean="0">
                <a:ea typeface="新細明體" pitchFamily="18" charset="-120"/>
              </a:rPr>
              <a:t>What are required</a:t>
            </a:r>
          </a:p>
          <a:p>
            <a:pPr marL="635000" lvl="1" indent="-342900"/>
            <a:r>
              <a:rPr lang="en-US" altLang="zh-TW" dirty="0" smtClean="0">
                <a:ea typeface="新細明體" pitchFamily="18" charset="-120"/>
              </a:rPr>
              <a:t>Every student is required to “actively” participate in class discussions that will start </a:t>
            </a:r>
            <a:r>
              <a:rPr lang="en-US" altLang="zh-TW" dirty="0" smtClean="0">
                <a:ea typeface="新細明體" pitchFamily="18" charset="-120"/>
              </a:rPr>
              <a:t>from today (January 30</a:t>
            </a:r>
            <a:r>
              <a:rPr lang="en-US" altLang="zh-TW" baseline="30000" dirty="0" smtClean="0">
                <a:ea typeface="新細明體" pitchFamily="18" charset="-120"/>
              </a:rPr>
              <a:t>th</a:t>
            </a:r>
            <a:r>
              <a:rPr lang="en-US" altLang="zh-TW" dirty="0" smtClean="0">
                <a:ea typeface="新細明體" pitchFamily="18" charset="-120"/>
              </a:rPr>
              <a:t>, 2013)</a:t>
            </a:r>
            <a:endParaRPr lang="en-US" altLang="zh-TW" dirty="0" smtClean="0">
              <a:ea typeface="新細明體" pitchFamily="18" charset="-120"/>
            </a:endParaRPr>
          </a:p>
          <a:p>
            <a:pPr marL="911225" lvl="2" indent="-342900"/>
            <a:r>
              <a:rPr lang="en-US" altLang="zh-TW" dirty="0" smtClean="0">
                <a:ea typeface="新細明體" pitchFamily="18" charset="-120"/>
              </a:rPr>
              <a:t>Everyone is required to identify and define a problem she/he believes is important and explain why; refine/change the problem after each class; discuss it at the beginning of next class</a:t>
            </a:r>
          </a:p>
          <a:p>
            <a:pPr marL="636587" lvl="1" indent="-342900"/>
            <a:r>
              <a:rPr lang="en-US" altLang="zh-TW" dirty="0" smtClean="0">
                <a:ea typeface="新細明體" pitchFamily="18" charset="-120"/>
              </a:rPr>
              <a:t>Each of S</a:t>
            </a:r>
            <a:r>
              <a:rPr lang="en-US" altLang="zh-TW" dirty="0" smtClean="0">
                <a:ea typeface="新細明體" pitchFamily="18" charset="-120"/>
              </a:rPr>
              <a:t>tudents </a:t>
            </a:r>
            <a:r>
              <a:rPr lang="en-US" altLang="zh-TW" dirty="0" smtClean="0">
                <a:ea typeface="新細明體" pitchFamily="18" charset="-120"/>
              </a:rPr>
              <a:t>will be assigned to </a:t>
            </a:r>
            <a:r>
              <a:rPr lang="en-US" altLang="zh-TW" dirty="0" smtClean="0">
                <a:ea typeface="新細明體" pitchFamily="18" charset="-120"/>
              </a:rPr>
              <a:t>present one </a:t>
            </a:r>
            <a:r>
              <a:rPr lang="en-US" altLang="zh-TW" dirty="0" smtClean="0">
                <a:ea typeface="新細明體" pitchFamily="18" charset="-120"/>
              </a:rPr>
              <a:t>technical </a:t>
            </a:r>
            <a:r>
              <a:rPr lang="en-US" altLang="zh-TW" dirty="0" smtClean="0">
                <a:ea typeface="新細明體" pitchFamily="18" charset="-120"/>
              </a:rPr>
              <a:t>paper </a:t>
            </a:r>
            <a:endParaRPr lang="en-US" altLang="zh-TW" dirty="0" smtClean="0">
              <a:ea typeface="新細明體" pitchFamily="18" charset="-120"/>
            </a:endParaRPr>
          </a:p>
          <a:p>
            <a:pPr marL="635000" lvl="1" indent="-342900"/>
            <a:r>
              <a:rPr lang="en-US" altLang="zh-TW" dirty="0" smtClean="0">
                <a:ea typeface="新細明體" pitchFamily="18" charset="-120"/>
              </a:rPr>
              <a:t>Every student is </a:t>
            </a:r>
            <a:r>
              <a:rPr lang="en-US" altLang="zh-TW" dirty="0" smtClean="0">
                <a:ea typeface="新細明體" pitchFamily="18" charset="-120"/>
              </a:rPr>
              <a:t>“hopefully” required </a:t>
            </a:r>
            <a:r>
              <a:rPr lang="en-US" altLang="zh-TW" dirty="0" smtClean="0">
                <a:ea typeface="新細明體" pitchFamily="18" charset="-120"/>
              </a:rPr>
              <a:t>to </a:t>
            </a:r>
            <a:r>
              <a:rPr lang="en-US" altLang="zh-TW" dirty="0" smtClean="0">
                <a:ea typeface="新細明體" pitchFamily="18" charset="-120"/>
              </a:rPr>
              <a:t>complete </a:t>
            </a:r>
            <a:r>
              <a:rPr lang="en-US" altLang="zh-TW" dirty="0" smtClean="0">
                <a:ea typeface="新細明體" pitchFamily="18" charset="-120"/>
              </a:rPr>
              <a:t>his (her</a:t>
            </a:r>
            <a:r>
              <a:rPr lang="en-US" altLang="zh-TW" dirty="0" smtClean="0">
                <a:ea typeface="新細明體" pitchFamily="18" charset="-120"/>
              </a:rPr>
              <a:t>) </a:t>
            </a:r>
            <a:r>
              <a:rPr lang="en-US" altLang="zh-TW" dirty="0" smtClean="0">
                <a:ea typeface="新細明體" pitchFamily="18" charset="-120"/>
              </a:rPr>
              <a:t>project</a:t>
            </a:r>
          </a:p>
          <a:p>
            <a:pPr marL="911225" lvl="2" indent="-342900"/>
            <a:r>
              <a:rPr lang="en-US" altLang="zh-TW" dirty="0" smtClean="0">
                <a:ea typeface="新細明體" pitchFamily="18" charset="-120"/>
              </a:rPr>
              <a:t>Students may use the topic they identified and defined, or</a:t>
            </a:r>
          </a:p>
          <a:p>
            <a:pPr marL="911225" lvl="2" indent="-342900"/>
            <a:r>
              <a:rPr lang="en-US" altLang="zh-TW" dirty="0" smtClean="0">
                <a:ea typeface="新細明體" pitchFamily="18" charset="-120"/>
              </a:rPr>
              <a:t>Project options I will suggest to you</a:t>
            </a:r>
          </a:p>
          <a:p>
            <a:r>
              <a:rPr lang="en-US" altLang="zh-TW" dirty="0">
                <a:ea typeface="新細明體" pitchFamily="18" charset="-120"/>
              </a:rPr>
              <a:t> </a:t>
            </a:r>
            <a:r>
              <a:rPr lang="en-US" altLang="zh-TW" dirty="0" smtClean="0">
                <a:ea typeface="新細明體" pitchFamily="18" charset="-120"/>
              </a:rPr>
              <a:t>Final class presentations (optional)</a:t>
            </a:r>
            <a:endParaRPr lang="en-US" altLang="zh-TW" dirty="0" smtClean="0">
              <a:ea typeface="新細明體" pitchFamily="18" charset="-120"/>
            </a:endParaRPr>
          </a:p>
          <a:p>
            <a:pPr marL="292100" lvl="1" indent="0">
              <a:buNone/>
            </a:pPr>
            <a:r>
              <a:rPr lang="en-US" altLang="zh-TW" dirty="0" smtClean="0">
                <a:ea typeface="新細明體" pitchFamily="18" charset="-120"/>
              </a:rPr>
              <a:t> </a:t>
            </a:r>
            <a:r>
              <a:rPr lang="en-US" altLang="zh-TW" dirty="0" smtClean="0">
                <a:ea typeface="新細明體" pitchFamily="18" charset="-120"/>
              </a:rPr>
              <a:t>final </a:t>
            </a:r>
            <a:r>
              <a:rPr lang="en-US" altLang="zh-TW" dirty="0" smtClean="0">
                <a:ea typeface="新細明體" pitchFamily="18" charset="-120"/>
              </a:rPr>
              <a:t>term paper presentation (technical paper or business plan)</a:t>
            </a:r>
          </a:p>
          <a:p>
            <a:pPr marL="342900" indent="-342900"/>
            <a:endParaRPr lang="en-US" altLang="zh-TW" dirty="0" smtClean="0">
              <a:ea typeface="新細明體"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17588" y="241300"/>
            <a:ext cx="8355012" cy="1143000"/>
          </a:xfrm>
        </p:spPr>
        <p:txBody>
          <a:bodyPr/>
          <a:lstStyle/>
          <a:p>
            <a:r>
              <a:rPr lang="en-US" altLang="zh-TW" sz="2700" b="0" dirty="0" smtClean="0">
                <a:ea typeface="新細明體" pitchFamily="18" charset="-120"/>
              </a:rPr>
              <a:t>Some Ground Rules for Class Discussions</a:t>
            </a:r>
          </a:p>
        </p:txBody>
      </p:sp>
      <p:sp>
        <p:nvSpPr>
          <p:cNvPr id="7171" name="Rectangle 3"/>
          <p:cNvSpPr>
            <a:spLocks noGrp="1" noChangeArrowheads="1"/>
          </p:cNvSpPr>
          <p:nvPr>
            <p:ph type="body" idx="1"/>
          </p:nvPr>
        </p:nvSpPr>
        <p:spPr>
          <a:xfrm>
            <a:off x="1192360" y="855865"/>
            <a:ext cx="7413625" cy="5914370"/>
          </a:xfrm>
        </p:spPr>
        <p:txBody>
          <a:bodyPr/>
          <a:lstStyle/>
          <a:p>
            <a:r>
              <a:rPr lang="en-US" altLang="zh-TW" b="0" dirty="0" smtClean="0">
                <a:ea typeface="新細明體" pitchFamily="18" charset="-120"/>
              </a:rPr>
              <a:t>Free brain storming (I expect our class will be highly interactive and brain storm among us!)</a:t>
            </a:r>
          </a:p>
          <a:p>
            <a:r>
              <a:rPr lang="en-US" altLang="zh-TW" b="0" dirty="0" smtClean="0">
                <a:ea typeface="新細明體" pitchFamily="18" charset="-120"/>
              </a:rPr>
              <a:t>No ideas are bad ideas; No judgment on right or wrong </a:t>
            </a:r>
            <a:r>
              <a:rPr lang="en-US" altLang="zh-TW" b="0" dirty="0" smtClean="0">
                <a:ea typeface="新細明體" pitchFamily="18" charset="-120"/>
              </a:rPr>
              <a:t>for</a:t>
            </a:r>
            <a:r>
              <a:rPr lang="en-US" altLang="zh-TW" b="0" dirty="0" smtClean="0">
                <a:ea typeface="新細明體" pitchFamily="18" charset="-120"/>
              </a:rPr>
              <a:t> any </a:t>
            </a:r>
            <a:r>
              <a:rPr lang="en-US" altLang="zh-TW" b="0" dirty="0" smtClean="0">
                <a:ea typeface="新細明體" pitchFamily="18" charset="-120"/>
              </a:rPr>
              <a:t>idea</a:t>
            </a:r>
          </a:p>
          <a:p>
            <a:r>
              <a:rPr lang="en-US" altLang="zh-TW" b="0" dirty="0" smtClean="0">
                <a:ea typeface="新細明體" pitchFamily="18" charset="-120"/>
              </a:rPr>
              <a:t>I expect you to have YOUR own thoughts and ideas</a:t>
            </a:r>
          </a:p>
          <a:p>
            <a:r>
              <a:rPr lang="en-US" altLang="zh-TW" b="0" dirty="0" smtClean="0">
                <a:ea typeface="新細明體" pitchFamily="18" charset="-120"/>
              </a:rPr>
              <a:t>Will be highly encouraged to contribute </a:t>
            </a:r>
            <a:r>
              <a:rPr lang="en-US" altLang="zh-TW" b="0" dirty="0" smtClean="0">
                <a:ea typeface="新細明體" pitchFamily="18" charset="-120"/>
              </a:rPr>
              <a:t>your own thoughts toward identifying, formulating, defending, and finally solving problems</a:t>
            </a:r>
          </a:p>
          <a:p>
            <a:pPr marL="0" indent="0">
              <a:buNone/>
            </a:pPr>
            <a:r>
              <a:rPr lang="en-US" altLang="zh-TW" b="0" dirty="0" smtClean="0">
                <a:solidFill>
                  <a:srgbClr val="FF0000"/>
                </a:solidFill>
                <a:ea typeface="新細明體" pitchFamily="18" charset="-120"/>
              </a:rPr>
              <a:t>My Wish List:</a:t>
            </a:r>
            <a:endParaRPr lang="en-US" altLang="zh-TW" b="0" dirty="0">
              <a:solidFill>
                <a:srgbClr val="FF0000"/>
              </a:solidFill>
              <a:ea typeface="新細明體" pitchFamily="18" charset="-120"/>
            </a:endParaRPr>
          </a:p>
          <a:p>
            <a:r>
              <a:rPr lang="en-US" altLang="zh-TW" b="0" dirty="0" smtClean="0">
                <a:solidFill>
                  <a:srgbClr val="FF0000"/>
                </a:solidFill>
                <a:ea typeface="新細明體" pitchFamily="18" charset="-120"/>
              </a:rPr>
              <a:t>A few conference papers for submissions will be expected by the end of this class (technical </a:t>
            </a:r>
            <a:r>
              <a:rPr lang="en-US" altLang="zh-TW" b="0" dirty="0">
                <a:solidFill>
                  <a:srgbClr val="FF0000"/>
                </a:solidFill>
                <a:ea typeface="新細明體" pitchFamily="18" charset="-120"/>
              </a:rPr>
              <a:t>t</a:t>
            </a:r>
            <a:r>
              <a:rPr lang="en-US" altLang="zh-TW" b="0" dirty="0" smtClean="0">
                <a:solidFill>
                  <a:srgbClr val="FF0000"/>
                </a:solidFill>
                <a:ea typeface="新細明體" pitchFamily="18" charset="-120"/>
              </a:rPr>
              <a:t>rack)</a:t>
            </a:r>
          </a:p>
          <a:p>
            <a:r>
              <a:rPr lang="en-US" altLang="zh-TW" b="0" dirty="0">
                <a:solidFill>
                  <a:srgbClr val="FF0000"/>
                </a:solidFill>
                <a:ea typeface="新細明體" pitchFamily="18" charset="-120"/>
              </a:rPr>
              <a:t>T</a:t>
            </a:r>
            <a:r>
              <a:rPr lang="en-US" altLang="zh-TW" b="0" dirty="0" smtClean="0">
                <a:solidFill>
                  <a:srgbClr val="FF0000"/>
                </a:solidFill>
                <a:ea typeface="新細明體" pitchFamily="18" charset="-120"/>
              </a:rPr>
              <a:t>o have at least one business plan from you (business track)</a:t>
            </a:r>
          </a:p>
          <a:p>
            <a:pPr marL="342900" indent="-342900"/>
            <a:endParaRPr lang="en-US" altLang="zh-TW" dirty="0" smtClean="0">
              <a:ea typeface="新細明體" pitchFamily="18" charset="-120"/>
            </a:endParaRPr>
          </a:p>
          <a:p>
            <a:endParaRPr lang="en-US" altLang="zh-TW" dirty="0" smtClean="0">
              <a:ea typeface="新細明體" pitchFamily="18"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17588" y="241300"/>
            <a:ext cx="8355012" cy="1143000"/>
          </a:xfrm>
        </p:spPr>
        <p:txBody>
          <a:bodyPr/>
          <a:lstStyle/>
          <a:p>
            <a:r>
              <a:rPr lang="en-US" altLang="zh-TW" sz="2400" b="0" dirty="0" smtClean="0">
                <a:ea typeface="新細明體" pitchFamily="18" charset="-120"/>
              </a:rPr>
              <a:t>European R&amp;D Activities: Framework Program 6</a:t>
            </a:r>
          </a:p>
        </p:txBody>
      </p:sp>
      <p:sp>
        <p:nvSpPr>
          <p:cNvPr id="7171" name="Rectangle 3"/>
          <p:cNvSpPr>
            <a:spLocks noGrp="1" noChangeArrowheads="1"/>
          </p:cNvSpPr>
          <p:nvPr>
            <p:ph type="body" idx="1"/>
          </p:nvPr>
        </p:nvSpPr>
        <p:spPr>
          <a:xfrm>
            <a:off x="1154113" y="893763"/>
            <a:ext cx="7413625" cy="5646042"/>
          </a:xfrm>
        </p:spPr>
        <p:txBody>
          <a:bodyPr/>
          <a:lstStyle/>
          <a:p>
            <a:pPr marL="342900" indent="-342900"/>
            <a:r>
              <a:rPr lang="en-US" altLang="zh-TW" sz="2000" b="0" dirty="0" smtClean="0">
                <a:solidFill>
                  <a:schemeClr val="tx1"/>
                </a:solidFill>
                <a:ea typeface="新細明體" pitchFamily="18" charset="-120"/>
              </a:rPr>
              <a:t>COOPERS- Co-operative Systems for Intelligent Road Safety (2006- 2010): Telematics Applications for Cooperative </a:t>
            </a:r>
            <a:r>
              <a:rPr lang="en-US" altLang="zh-TW" sz="2000" b="0" dirty="0" err="1" smtClean="0">
                <a:solidFill>
                  <a:schemeClr val="tx1"/>
                </a:solidFill>
                <a:ea typeface="新細明體" pitchFamily="18" charset="-120"/>
              </a:rPr>
              <a:t>traffice</a:t>
            </a:r>
            <a:r>
              <a:rPr lang="en-US" altLang="zh-TW" sz="2000" b="0" dirty="0" smtClean="0">
                <a:solidFill>
                  <a:schemeClr val="tx1"/>
                </a:solidFill>
                <a:ea typeface="新細明體" pitchFamily="18" charset="-120"/>
              </a:rPr>
              <a:t> management</a:t>
            </a:r>
          </a:p>
          <a:p>
            <a:pPr marL="342900" indent="-342900"/>
            <a:endParaRPr lang="en-US" altLang="zh-TW" sz="2000" b="0" dirty="0" smtClean="0">
              <a:solidFill>
                <a:schemeClr val="tx1"/>
              </a:solidFill>
              <a:ea typeface="新細明體" pitchFamily="18" charset="-120"/>
            </a:endParaRPr>
          </a:p>
          <a:p>
            <a:pPr marL="342900" indent="-342900"/>
            <a:r>
              <a:rPr lang="en-US" altLang="zh-TW" sz="2000" b="0" dirty="0" smtClean="0">
                <a:solidFill>
                  <a:schemeClr val="tx1"/>
                </a:solidFill>
                <a:ea typeface="新細明體" pitchFamily="18" charset="-120"/>
              </a:rPr>
              <a:t>Cooperative Vehicle- </a:t>
            </a:r>
            <a:r>
              <a:rPr lang="en-US" altLang="zh-TW" sz="2000" b="0" dirty="0" err="1" smtClean="0">
                <a:solidFill>
                  <a:schemeClr val="tx1"/>
                </a:solidFill>
                <a:ea typeface="新細明體" pitchFamily="18" charset="-120"/>
              </a:rPr>
              <a:t>Infrasturcture</a:t>
            </a:r>
            <a:r>
              <a:rPr lang="en-US" altLang="zh-TW" sz="2000" b="0" dirty="0" smtClean="0">
                <a:solidFill>
                  <a:schemeClr val="tx1"/>
                </a:solidFill>
                <a:ea typeface="新細明體" pitchFamily="18" charset="-120"/>
              </a:rPr>
              <a:t> Systems (CVIS) (2006-2010): Development &amp; Testing on V2I, Make </a:t>
            </a:r>
            <a:r>
              <a:rPr lang="en-US" altLang="zh-TW" sz="2000" b="0" dirty="0" err="1" smtClean="0">
                <a:solidFill>
                  <a:schemeClr val="tx1"/>
                </a:solidFill>
                <a:ea typeface="新細明體" pitchFamily="18" charset="-120"/>
              </a:rPr>
              <a:t>ue</a:t>
            </a:r>
            <a:r>
              <a:rPr lang="en-US" altLang="zh-TW" sz="2000" b="0" dirty="0" smtClean="0">
                <a:solidFill>
                  <a:schemeClr val="tx1"/>
                </a:solidFill>
                <a:ea typeface="新細明體" pitchFamily="18" charset="-120"/>
              </a:rPr>
              <a:t> of Wave-related interface for vehicular Telematics Applications</a:t>
            </a:r>
          </a:p>
          <a:p>
            <a:pPr marL="0" indent="0">
              <a:buNone/>
            </a:pPr>
            <a:endParaRPr lang="en-US" altLang="zh-TW" sz="2000" b="0" dirty="0">
              <a:solidFill>
                <a:schemeClr val="tx1"/>
              </a:solidFill>
              <a:ea typeface="新細明體" pitchFamily="18" charset="-120"/>
            </a:endParaRPr>
          </a:p>
          <a:p>
            <a:r>
              <a:rPr lang="en-US" altLang="zh-TW" sz="2000" b="0" dirty="0" smtClean="0">
                <a:solidFill>
                  <a:schemeClr val="tx1"/>
                </a:solidFill>
                <a:ea typeface="新細明體" pitchFamily="18" charset="-120"/>
              </a:rPr>
              <a:t>  SAFESPOT (2006- 2010): Design Cooperative Systems for</a:t>
            </a:r>
          </a:p>
          <a:p>
            <a:pPr marL="0" indent="0">
              <a:buNone/>
            </a:pPr>
            <a:r>
              <a:rPr lang="en-US" altLang="zh-TW" sz="2000" b="0" dirty="0" smtClean="0">
                <a:solidFill>
                  <a:schemeClr val="tx1"/>
                </a:solidFill>
                <a:ea typeface="新細明體" pitchFamily="18" charset="-120"/>
              </a:rPr>
              <a:t>      Road Safety based on V2V and V2I communications</a:t>
            </a:r>
          </a:p>
          <a:p>
            <a:pPr marL="0" indent="0">
              <a:buNone/>
            </a:pPr>
            <a:endParaRPr lang="en-US" altLang="zh-TW" sz="2000" b="0" dirty="0" smtClean="0">
              <a:solidFill>
                <a:schemeClr val="tx1"/>
              </a:solidFill>
              <a:ea typeface="新細明體" pitchFamily="18" charset="-120"/>
            </a:endParaRPr>
          </a:p>
          <a:p>
            <a:pPr marL="342900" indent="-342900"/>
            <a:r>
              <a:rPr lang="en-US" altLang="zh-TW" sz="2000" b="0" dirty="0" err="1" smtClean="0">
                <a:solidFill>
                  <a:schemeClr val="tx1"/>
                </a:solidFill>
                <a:ea typeface="新細明體" pitchFamily="18" charset="-120"/>
              </a:rPr>
              <a:t>PReVENT</a:t>
            </a:r>
            <a:r>
              <a:rPr lang="en-US" altLang="zh-TW" sz="2000" b="0" dirty="0" smtClean="0">
                <a:solidFill>
                  <a:schemeClr val="tx1"/>
                </a:solidFill>
                <a:ea typeface="新細明體" pitchFamily="18" charset="-120"/>
              </a:rPr>
              <a:t> (2006- 2008): Develop Preventive Safety Applications and Technologies; Have the Sub-project WILLWARN (Wireless Local Danger Warning) based on IEEE 802.11 a/p; Secure Vehicular Communications (</a:t>
            </a:r>
            <a:r>
              <a:rPr lang="en-US" altLang="zh-TW" sz="2000" b="0" dirty="0" err="1" smtClean="0">
                <a:solidFill>
                  <a:schemeClr val="tx1"/>
                </a:solidFill>
                <a:ea typeface="新細明體" pitchFamily="18" charset="-120"/>
              </a:rPr>
              <a:t>SeVeCom</a:t>
            </a:r>
            <a:r>
              <a:rPr lang="en-US" altLang="zh-TW" sz="2000" b="0" dirty="0" smtClean="0">
                <a:solidFill>
                  <a:schemeClr val="tx1"/>
                </a:solidFill>
                <a:ea typeface="新細明體" pitchFamily="18" charset="-120"/>
              </a:rPr>
              <a:t>, 2006- 2008) </a:t>
            </a:r>
          </a:p>
          <a:p>
            <a:pPr marL="342900" indent="-342900"/>
            <a:endParaRPr lang="en-US" altLang="zh-TW" dirty="0" smtClean="0">
              <a:ea typeface="新細明體" pitchFamily="18" charset="-120"/>
            </a:endParaRPr>
          </a:p>
          <a:p>
            <a:endParaRPr lang="en-US" altLang="zh-TW" b="0" dirty="0" smtClean="0">
              <a:ea typeface="新細明體" pitchFamily="18" charset="-120"/>
            </a:endParaRPr>
          </a:p>
        </p:txBody>
      </p:sp>
    </p:spTree>
    <p:extLst>
      <p:ext uri="{BB962C8B-B14F-4D97-AF65-F5344CB8AC3E}">
        <p14:creationId xmlns:p14="http://schemas.microsoft.com/office/powerpoint/2010/main" val="976725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17588" y="241300"/>
            <a:ext cx="8355012" cy="1143000"/>
          </a:xfrm>
        </p:spPr>
        <p:txBody>
          <a:bodyPr/>
          <a:lstStyle/>
          <a:p>
            <a:r>
              <a:rPr lang="en-US" altLang="zh-TW" sz="2400" b="0" dirty="0" smtClean="0">
                <a:ea typeface="新細明體" pitchFamily="18" charset="-120"/>
              </a:rPr>
              <a:t>European R&amp;D Activities: Framework Program 7</a:t>
            </a:r>
          </a:p>
        </p:txBody>
      </p:sp>
      <p:sp>
        <p:nvSpPr>
          <p:cNvPr id="7171" name="Rectangle 3"/>
          <p:cNvSpPr>
            <a:spLocks noGrp="1" noChangeArrowheads="1"/>
          </p:cNvSpPr>
          <p:nvPr>
            <p:ph type="body" idx="1"/>
          </p:nvPr>
        </p:nvSpPr>
        <p:spPr>
          <a:xfrm>
            <a:off x="1154113" y="1777585"/>
            <a:ext cx="7413625" cy="4762220"/>
          </a:xfrm>
        </p:spPr>
        <p:txBody>
          <a:bodyPr/>
          <a:lstStyle/>
          <a:p>
            <a:pPr marL="342900" indent="-342900"/>
            <a:r>
              <a:rPr lang="en-US" altLang="zh-TW" sz="2000" b="0" dirty="0" smtClean="0">
                <a:solidFill>
                  <a:schemeClr val="tx1"/>
                </a:solidFill>
                <a:ea typeface="新細明體" pitchFamily="18" charset="-120"/>
              </a:rPr>
              <a:t>Field Operational Tests, such as PRE-DRIVE- C2X </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(Preparing the building block required for successful field</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operational tests of VANET in Europe)</a:t>
            </a:r>
          </a:p>
          <a:p>
            <a:pPr marL="342900" indent="-342900"/>
            <a:endParaRPr lang="en-US" altLang="zh-TW" sz="2000" b="0" dirty="0" smtClean="0">
              <a:solidFill>
                <a:schemeClr val="tx1"/>
              </a:solidFill>
              <a:ea typeface="新細明體" pitchFamily="18" charset="-120"/>
            </a:endParaRPr>
          </a:p>
          <a:p>
            <a:pPr marL="342900" indent="-342900"/>
            <a:endParaRPr lang="en-US" altLang="zh-TW" dirty="0" smtClean="0">
              <a:ea typeface="新細明體" pitchFamily="18" charset="-120"/>
            </a:endParaRPr>
          </a:p>
          <a:p>
            <a:endParaRPr lang="en-US" altLang="zh-TW" b="0" dirty="0" smtClean="0">
              <a:ea typeface="新細明體" pitchFamily="18" charset="-120"/>
            </a:endParaRPr>
          </a:p>
        </p:txBody>
      </p:sp>
    </p:spTree>
    <p:extLst>
      <p:ext uri="{BB962C8B-B14F-4D97-AF65-F5344CB8AC3E}">
        <p14:creationId xmlns:p14="http://schemas.microsoft.com/office/powerpoint/2010/main" val="2172850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17588" y="241300"/>
            <a:ext cx="8355012" cy="1143000"/>
          </a:xfrm>
        </p:spPr>
        <p:txBody>
          <a:bodyPr/>
          <a:lstStyle/>
          <a:p>
            <a:r>
              <a:rPr lang="en-US" altLang="zh-TW" sz="2400" b="0" dirty="0" smtClean="0">
                <a:ea typeface="新細明體" pitchFamily="18" charset="-120"/>
              </a:rPr>
              <a:t>Japanese R&amp;D Initiatives: </a:t>
            </a:r>
          </a:p>
        </p:txBody>
      </p:sp>
      <p:sp>
        <p:nvSpPr>
          <p:cNvPr id="7171" name="Rectangle 3"/>
          <p:cNvSpPr>
            <a:spLocks noGrp="1" noChangeArrowheads="1"/>
          </p:cNvSpPr>
          <p:nvPr>
            <p:ph type="body" idx="1"/>
          </p:nvPr>
        </p:nvSpPr>
        <p:spPr>
          <a:xfrm>
            <a:off x="1154113" y="893763"/>
            <a:ext cx="7413625" cy="5646042"/>
          </a:xfrm>
        </p:spPr>
        <p:txBody>
          <a:bodyPr/>
          <a:lstStyle/>
          <a:p>
            <a:pPr marL="342900" indent="-342900"/>
            <a:r>
              <a:rPr lang="en-US" altLang="zh-TW" sz="2000" b="0" dirty="0" smtClean="0">
                <a:solidFill>
                  <a:schemeClr val="tx1"/>
                </a:solidFill>
                <a:ea typeface="新細明體" pitchFamily="18" charset="-120"/>
              </a:rPr>
              <a:t>V2I Communications standard was published in 2001</a:t>
            </a:r>
          </a:p>
          <a:p>
            <a:pPr marL="0" indent="0">
              <a:buNone/>
            </a:pPr>
            <a:r>
              <a:rPr lang="en-US" altLang="zh-TW" sz="2000" b="0" dirty="0" smtClean="0">
                <a:solidFill>
                  <a:schemeClr val="tx1"/>
                </a:solidFill>
                <a:ea typeface="新細明體" pitchFamily="18" charset="-120"/>
              </a:rPr>
              <a:t>     -(DSRC @ 5.8GHz (TDMA) with range of 30 meters for ETC </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applications)</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-In 2008, more than 20M OBU (On Board Unit) for ETC were </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deployed in Japan</a:t>
            </a:r>
          </a:p>
          <a:p>
            <a:pPr marL="0" indent="0">
              <a:buNone/>
            </a:pPr>
            <a:endParaRPr lang="en-US" altLang="zh-TW" sz="2000" b="0" dirty="0">
              <a:solidFill>
                <a:schemeClr val="tx1"/>
              </a:solidFill>
              <a:ea typeface="新細明體" pitchFamily="18" charset="-120"/>
            </a:endParaRPr>
          </a:p>
          <a:p>
            <a:r>
              <a:rPr lang="en-US" altLang="zh-TW" sz="2000" b="0" dirty="0" smtClean="0">
                <a:solidFill>
                  <a:schemeClr val="tx1"/>
                </a:solidFill>
                <a:ea typeface="新細明體" pitchFamily="18" charset="-120"/>
              </a:rPr>
              <a:t>    National ITS Safety 2010 Initiative: V2I and V2V</a:t>
            </a:r>
          </a:p>
          <a:p>
            <a:endParaRPr lang="en-US" altLang="zh-TW" sz="2000" b="0" dirty="0">
              <a:solidFill>
                <a:schemeClr val="tx1"/>
              </a:solidFill>
              <a:ea typeface="新細明體" pitchFamily="18" charset="-120"/>
            </a:endParaRPr>
          </a:p>
          <a:p>
            <a:r>
              <a:rPr lang="en-US" altLang="zh-TW" sz="2000" b="0" dirty="0" smtClean="0">
                <a:solidFill>
                  <a:schemeClr val="tx1"/>
                </a:solidFill>
                <a:ea typeface="新細明體" pitchFamily="18" charset="-120"/>
              </a:rPr>
              <a:t>    In June 2007, it was announced that a 10MHz channel in the</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700 MHz frequency channel will be allocated for safety-</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related V2V communications in 2012</a:t>
            </a:r>
            <a:endParaRPr lang="en-US" altLang="zh-TW" dirty="0" smtClean="0">
              <a:ea typeface="新細明體" pitchFamily="18" charset="-120"/>
            </a:endParaRPr>
          </a:p>
          <a:p>
            <a:endParaRPr lang="en-US" altLang="zh-TW" b="0" dirty="0" smtClean="0">
              <a:ea typeface="新細明體" pitchFamily="18" charset="-120"/>
            </a:endParaRPr>
          </a:p>
        </p:txBody>
      </p:sp>
    </p:spTree>
    <p:extLst>
      <p:ext uri="{BB962C8B-B14F-4D97-AF65-F5344CB8AC3E}">
        <p14:creationId xmlns:p14="http://schemas.microsoft.com/office/powerpoint/2010/main" val="2366825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17588" y="241300"/>
            <a:ext cx="8355012" cy="1143000"/>
          </a:xfrm>
        </p:spPr>
        <p:txBody>
          <a:bodyPr/>
          <a:lstStyle/>
          <a:p>
            <a:r>
              <a:rPr lang="en-US" altLang="zh-TW" sz="2400" b="0" dirty="0" smtClean="0">
                <a:ea typeface="新細明體" pitchFamily="18" charset="-120"/>
              </a:rPr>
              <a:t>USA R&amp;D Initiatives:</a:t>
            </a:r>
          </a:p>
        </p:txBody>
      </p:sp>
      <p:sp>
        <p:nvSpPr>
          <p:cNvPr id="7171" name="Rectangle 3"/>
          <p:cNvSpPr>
            <a:spLocks noGrp="1" noChangeArrowheads="1"/>
          </p:cNvSpPr>
          <p:nvPr>
            <p:ph type="body" idx="1"/>
          </p:nvPr>
        </p:nvSpPr>
        <p:spPr>
          <a:xfrm>
            <a:off x="1154113" y="893763"/>
            <a:ext cx="7413625" cy="5646042"/>
          </a:xfrm>
        </p:spPr>
        <p:txBody>
          <a:bodyPr/>
          <a:lstStyle/>
          <a:p>
            <a:pPr marL="342900" indent="-342900"/>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VII (Vehicular Infrastructure Integration &gt;&gt; POC (Prof of Concept &gt;&gt; Connected Vehicles</a:t>
            </a:r>
          </a:p>
          <a:p>
            <a:pPr marL="342900" indent="-342900"/>
            <a:r>
              <a:rPr lang="en-US" altLang="zh-TW" sz="2000" b="0" dirty="0" smtClean="0">
                <a:solidFill>
                  <a:schemeClr val="tx1"/>
                </a:solidFill>
                <a:ea typeface="新細明體" pitchFamily="18" charset="-120"/>
              </a:rPr>
              <a:t>Vehicle Safety Communications- Applications Project (completed in 2009)</a:t>
            </a:r>
          </a:p>
          <a:p>
            <a:pPr marL="342900" indent="-342900"/>
            <a:endParaRPr lang="en-US" altLang="zh-TW" sz="2000" b="0" dirty="0">
              <a:solidFill>
                <a:schemeClr val="tx1"/>
              </a:solidFill>
              <a:ea typeface="新細明體" pitchFamily="18" charset="-120"/>
            </a:endParaRPr>
          </a:p>
          <a:p>
            <a:pPr marL="342900" indent="-342900"/>
            <a:r>
              <a:rPr lang="en-US" altLang="zh-TW" sz="2000" b="0" dirty="0" smtClean="0">
                <a:solidFill>
                  <a:schemeClr val="tx1"/>
                </a:solidFill>
                <a:ea typeface="新細明體" pitchFamily="18" charset="-120"/>
              </a:rPr>
              <a:t>UMTRI (Integrated Vehicle- Based Safety Systems: </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Human- Machine Interface</a:t>
            </a:r>
          </a:p>
          <a:p>
            <a:pPr marL="0" indent="0">
              <a:buNone/>
            </a:pPr>
            <a:endParaRPr lang="en-US" altLang="zh-TW" sz="2000" b="0" dirty="0">
              <a:solidFill>
                <a:schemeClr val="tx1"/>
              </a:solidFill>
              <a:ea typeface="新細明體" pitchFamily="18" charset="-120"/>
            </a:endParaRPr>
          </a:p>
          <a:p>
            <a:r>
              <a:rPr lang="en-US" altLang="zh-TW" sz="2000" b="0" dirty="0" smtClean="0">
                <a:solidFill>
                  <a:schemeClr val="tx1"/>
                </a:solidFill>
                <a:ea typeface="新細明體" pitchFamily="18" charset="-120"/>
              </a:rPr>
              <a:t>   Cooperative Intersection Collision Avoidance System Project </a:t>
            </a:r>
          </a:p>
          <a:p>
            <a:pPr marL="0" indent="0">
              <a:buNone/>
            </a:pPr>
            <a:r>
              <a:rPr lang="en-US" altLang="zh-TW" sz="2000" b="0" dirty="0" smtClean="0">
                <a:solidFill>
                  <a:schemeClr val="tx1"/>
                </a:solidFill>
                <a:ea typeface="新細明體" pitchFamily="18" charset="-120"/>
              </a:rPr>
              <a:t>      with three components: Violation Warning Project (Michigan),</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Stop Sign Assist  Project (Minnesota), and Signalized Left </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Turn Assistant Project (California)</a:t>
            </a:r>
          </a:p>
          <a:p>
            <a:pPr marL="0" indent="0">
              <a:buNone/>
            </a:pPr>
            <a:endParaRPr lang="en-US" altLang="zh-TW" sz="2000" b="0" dirty="0">
              <a:solidFill>
                <a:schemeClr val="tx1"/>
              </a:solidFill>
              <a:ea typeface="新細明體" pitchFamily="18" charset="-120"/>
            </a:endParaRPr>
          </a:p>
          <a:p>
            <a:r>
              <a:rPr lang="en-US" altLang="zh-TW" sz="2000" b="0" dirty="0" smtClean="0">
                <a:solidFill>
                  <a:schemeClr val="tx1"/>
                </a:solidFill>
                <a:ea typeface="新細明體" pitchFamily="18" charset="-120"/>
              </a:rPr>
              <a:t>    Safe Trip- 21 </a:t>
            </a:r>
          </a:p>
          <a:p>
            <a:pPr marL="0" indent="0">
              <a:buNone/>
            </a:pPr>
            <a:r>
              <a:rPr lang="en-US" altLang="zh-TW" sz="2000" b="0" dirty="0">
                <a:solidFill>
                  <a:schemeClr val="tx1"/>
                </a:solidFill>
                <a:ea typeface="新細明體" pitchFamily="18" charset="-120"/>
              </a:rPr>
              <a:t> </a:t>
            </a:r>
            <a:r>
              <a:rPr lang="en-US" altLang="zh-TW" sz="2000" b="0" dirty="0" smtClean="0">
                <a:solidFill>
                  <a:schemeClr val="tx1"/>
                </a:solidFill>
                <a:ea typeface="新細明體" pitchFamily="18" charset="-120"/>
              </a:rPr>
              <a:t>      </a:t>
            </a:r>
            <a:endParaRPr lang="en-US" altLang="zh-TW" sz="2000" b="0" dirty="0">
              <a:solidFill>
                <a:schemeClr val="tx1"/>
              </a:solidFill>
              <a:ea typeface="新細明體" pitchFamily="18" charset="-120"/>
            </a:endParaRPr>
          </a:p>
          <a:p>
            <a:pPr marL="342900" indent="-342900"/>
            <a:endParaRPr lang="en-US" altLang="zh-TW" sz="2000" b="0" dirty="0" smtClean="0">
              <a:solidFill>
                <a:schemeClr val="tx1"/>
              </a:solidFill>
              <a:ea typeface="新細明體" pitchFamily="18" charset="-120"/>
            </a:endParaRPr>
          </a:p>
          <a:p>
            <a:pPr marL="0" indent="0">
              <a:buNone/>
            </a:pPr>
            <a:endParaRPr lang="en-US" altLang="zh-TW" sz="2000" b="0" dirty="0" smtClean="0">
              <a:solidFill>
                <a:schemeClr val="tx1"/>
              </a:solidFill>
              <a:ea typeface="新細明體" pitchFamily="18" charset="-120"/>
            </a:endParaRPr>
          </a:p>
          <a:p>
            <a:pPr marL="342900" indent="-342900"/>
            <a:endParaRPr lang="en-US" altLang="zh-TW" dirty="0" smtClean="0">
              <a:ea typeface="新細明體" pitchFamily="18" charset="-120"/>
            </a:endParaRPr>
          </a:p>
          <a:p>
            <a:endParaRPr lang="en-US" altLang="zh-TW" b="0" dirty="0" smtClean="0">
              <a:ea typeface="新細明體" pitchFamily="18" charset="-120"/>
            </a:endParaRPr>
          </a:p>
        </p:txBody>
      </p:sp>
    </p:spTree>
    <p:extLst>
      <p:ext uri="{BB962C8B-B14F-4D97-AF65-F5344CB8AC3E}">
        <p14:creationId xmlns:p14="http://schemas.microsoft.com/office/powerpoint/2010/main" val="1929622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pttemplate_letter">
  <a:themeElements>
    <a:clrScheme name="">
      <a:dk1>
        <a:srgbClr val="000000"/>
      </a:dk1>
      <a:lt1>
        <a:srgbClr val="FFFFFF"/>
      </a:lt1>
      <a:dk2>
        <a:srgbClr val="000000"/>
      </a:dk2>
      <a:lt2>
        <a:srgbClr val="808080"/>
      </a:lt2>
      <a:accent1>
        <a:srgbClr val="0033CC"/>
      </a:accent1>
      <a:accent2>
        <a:srgbClr val="AF4187"/>
      </a:accent2>
      <a:accent3>
        <a:srgbClr val="FFFFFF"/>
      </a:accent3>
      <a:accent4>
        <a:srgbClr val="000000"/>
      </a:accent4>
      <a:accent5>
        <a:srgbClr val="AAADE2"/>
      </a:accent5>
      <a:accent6>
        <a:srgbClr val="9E3A7A"/>
      </a:accent6>
      <a:hlink>
        <a:srgbClr val="008282"/>
      </a:hlink>
      <a:folHlink>
        <a:srgbClr val="E6A046"/>
      </a:folHlink>
    </a:clrScheme>
    <a:fontScheme name="2_ppttemplate_let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lnDef>
  </a:objectDefaults>
  <a:extraClrSchemeLst>
    <a:extraClrScheme>
      <a:clrScheme name="2_ppttemplate_letter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2_ppttemplate_letter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2_ppttemplate_letter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pttemplate_letter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2_ppttemplate_letter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2_ppttemplate_letter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2_ppttemplate_letter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18882</TotalTime>
  <Words>1871</Words>
  <Application>Microsoft Office PowerPoint</Application>
  <PresentationFormat>On-screen Show (4:3)</PresentationFormat>
  <Paragraphs>304</Paragraphs>
  <Slides>36</Slides>
  <Notes>20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2_ppttemplate_letter</vt:lpstr>
      <vt:lpstr>ICT  Entrepreneurship for Telematics Services: Introduction   </vt:lpstr>
      <vt:lpstr>Outline</vt:lpstr>
      <vt:lpstr>Objectives of the Course</vt:lpstr>
      <vt:lpstr>Course Requirements</vt:lpstr>
      <vt:lpstr>Some Ground Rules for Class Discussions</vt:lpstr>
      <vt:lpstr>European R&amp;D Activities: Framework Program 6</vt:lpstr>
      <vt:lpstr>European R&amp;D Activities: Framework Program 7</vt:lpstr>
      <vt:lpstr>Japanese R&amp;D Initiatives: </vt:lpstr>
      <vt:lpstr>USA R&amp;D Initiatives:</vt:lpstr>
      <vt:lpstr>PowerPoint Presentation</vt:lpstr>
      <vt:lpstr>PowerPoint Presentation</vt:lpstr>
      <vt:lpstr>The Vehicle Safety Problem</vt:lpstr>
      <vt:lpstr>Annual Fatality Rates per 100 Million VMT</vt:lpstr>
      <vt:lpstr>Leading Causes of Vehicle Crashes</vt:lpstr>
      <vt:lpstr>Leading Scenarios of Vehicle Crash's</vt:lpstr>
      <vt:lpstr>Vehicular Communication Applications</vt:lpstr>
      <vt:lpstr>From Passive Safety to Cooperative Safety</vt:lpstr>
      <vt:lpstr>Cooperative Safety</vt:lpstr>
      <vt:lpstr>Intersection Collision Avoidance</vt:lpstr>
      <vt:lpstr>Emergency Vehicle Warning</vt:lpstr>
      <vt:lpstr>Intersection Collision Avoidance</vt:lpstr>
      <vt:lpstr>Inter-Vehicle Hazard Warning</vt:lpstr>
      <vt:lpstr>Consumer and Commercial Services</vt:lpstr>
      <vt:lpstr>Mobility Applications</vt:lpstr>
      <vt:lpstr>Sample Existing Systems</vt:lpstr>
      <vt:lpstr>Uniqueness of Consumer Vehicles Networks</vt:lpstr>
      <vt:lpstr>Uniqueness of Consumer Vehicles Networks</vt:lpstr>
      <vt:lpstr>Uniqueness of Consumer Vehicles Networks</vt:lpstr>
      <vt:lpstr>Uniqueness of Consumer Vehicles Networks</vt:lpstr>
      <vt:lpstr>Some Implications of the Uniqueness</vt:lpstr>
      <vt:lpstr>Some Implications of the Uniqueness</vt:lpstr>
      <vt:lpstr>Some Implications of the Uniqueness</vt:lpstr>
      <vt:lpstr>Modes of Vehicular Communications</vt:lpstr>
      <vt:lpstr>Some Technical Challenges</vt:lpstr>
      <vt:lpstr>PowerPoint Presentation</vt:lpstr>
      <vt:lpstr>PowerPoint Presentation</vt:lpstr>
    </vt:vector>
  </TitlesOfParts>
  <Company>Telcordia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Book</dc:title>
  <dc:creator>Peggy Simpson</dc:creator>
  <cp:lastModifiedBy>thsing</cp:lastModifiedBy>
  <cp:revision>1086</cp:revision>
  <cp:lastPrinted>1999-07-30T17:17:22Z</cp:lastPrinted>
  <dcterms:created xsi:type="dcterms:W3CDTF">2002-12-12T17:06:05Z</dcterms:created>
  <dcterms:modified xsi:type="dcterms:W3CDTF">2013-01-27T22:01:55Z</dcterms:modified>
</cp:coreProperties>
</file>